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media/image4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60" r:id="rId3"/>
    <p:sldId id="257" r:id="rId5"/>
    <p:sldId id="314" r:id="rId6"/>
    <p:sldId id="262" r:id="rId7"/>
    <p:sldId id="275" r:id="rId8"/>
    <p:sldId id="258" r:id="rId9"/>
    <p:sldId id="301" r:id="rId10"/>
    <p:sldId id="256" r:id="rId11"/>
    <p:sldId id="263" r:id="rId12"/>
    <p:sldId id="315" r:id="rId13"/>
    <p:sldId id="269" r:id="rId14"/>
    <p:sldId id="333" r:id="rId15"/>
    <p:sldId id="334" r:id="rId16"/>
    <p:sldId id="335" r:id="rId17"/>
    <p:sldId id="336" r:id="rId18"/>
    <p:sldId id="332" r:id="rId19"/>
    <p:sldId id="292" r:id="rId20"/>
    <p:sldId id="316" r:id="rId21"/>
    <p:sldId id="300" r:id="rId22"/>
    <p:sldId id="276" r:id="rId23"/>
    <p:sldId id="277" r:id="rId24"/>
    <p:sldId id="304" r:id="rId25"/>
  </p:sldIdLst>
  <p:sldSz cx="12192000" cy="6858000"/>
  <p:notesSz cx="6858000" cy="9144000"/>
  <p:embeddedFontLst>
    <p:embeddedFont>
      <p:font typeface="Old English Text MT" panose="03040902040508030806" charset="0"/>
      <p:regular r:id="rId29"/>
    </p:embeddedFont>
    <p:embeddedFont>
      <p:font typeface="微软雅黑" panose="020B0503020204020204" charset="-122"/>
      <p:regular r:id="rId30"/>
    </p:embeddedFont>
    <p:embeddedFont>
      <p:font typeface="汉仪大白兔 W" panose="00020600040101010101" charset="-122"/>
      <p:regular r:id="rId31"/>
    </p:embeddedFont>
    <p:embeddedFont>
      <p:font typeface="Calibri" panose="020F0502020204030204" charset="0"/>
      <p:regular r:id="rId32"/>
      <p:bold r:id="rId33"/>
      <p:italic r:id="rId34"/>
      <p:boldItalic r:id="rId3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9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37533"/>
    <a:srgbClr val="23326C"/>
    <a:srgbClr val="141C3D"/>
    <a:srgbClr val="A8B5DF"/>
    <a:srgbClr val="EACC89"/>
    <a:srgbClr val="DCDCDC"/>
    <a:srgbClr val="F0F0F0"/>
    <a:srgbClr val="E6E6E6"/>
    <a:srgbClr val="C8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146" y="567"/>
      </p:cViewPr>
      <p:guideLst>
        <p:guide orient="horz" pos="2160"/>
        <p:guide pos="395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font" Target="fonts/font7.fntdata"/><Relationship Id="rId34" Type="http://schemas.openxmlformats.org/officeDocument/2006/relationships/font" Target="fonts/font6.fntdata"/><Relationship Id="rId33" Type="http://schemas.openxmlformats.org/officeDocument/2006/relationships/font" Target="fonts/font5.fntdata"/><Relationship Id="rId32" Type="http://schemas.openxmlformats.org/officeDocument/2006/relationships/font" Target="fonts/font4.fntdata"/><Relationship Id="rId31" Type="http://schemas.openxmlformats.org/officeDocument/2006/relationships/font" Target="fonts/font3.fntdata"/><Relationship Id="rId30" Type="http://schemas.openxmlformats.org/officeDocument/2006/relationships/font" Target="fonts/font2.fntdata"/><Relationship Id="rId3" Type="http://schemas.openxmlformats.org/officeDocument/2006/relationships/slide" Target="slides/slide1.xml"/><Relationship Id="rId29" Type="http://schemas.openxmlformats.org/officeDocument/2006/relationships/font" Target="fonts/font1.fntdata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467657342657343"/>
          <c:y val="0.0320837554880108"/>
          <c:w val="0.951923076923077"/>
          <c:h val="0.806720702465383"/>
        </c:manualLayout>
      </c:layout>
      <c:barChart>
        <c:barDir val="bar"/>
        <c:grouping val="clustered"/>
        <c:varyColors val="0"/>
        <c:dLbls>
          <c:showLegendKey val="0"/>
          <c:showVal val="1"/>
          <c:showCatName val="0"/>
          <c:showSerName val="0"/>
          <c:showPercent val="0"/>
          <c:showBubbleSize val="0"/>
        </c:dLbls>
        <c:gapWidth val="103"/>
        <c:axId val="975809562"/>
        <c:axId val="21922963"/>
      </c:barChart>
      <c:catAx>
        <c:axId val="97580956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</a:p>
        </c:txPr>
        <c:crossAx val="21922963"/>
        <c:crosses val="autoZero"/>
        <c:auto val="1"/>
        <c:lblAlgn val="ctr"/>
        <c:lblOffset val="100"/>
        <c:noMultiLvlLbl val="0"/>
      </c:catAx>
      <c:valAx>
        <c:axId val="2192296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</a:p>
        </c:txPr>
        <c:crossAx val="97580956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t"/>
      <c:layout>
        <c:manualLayout>
          <c:xMode val="edge"/>
          <c:yMode val="edge"/>
          <c:x val="0.0524000156143179"/>
          <c:y val="0.845289977750093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 forceAA="0"/>
        <a:lstStyle/>
        <a:p>
          <a:pPr>
            <a:defRPr lang="zh-CN" sz="900" b="0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522a1b8-914c-4218-82ce-ab1457d51aa9}"/>
      </c:ext>
    </c:extLst>
  </c:chart>
  <c:spPr>
    <a:noFill/>
    <a:ln w="6350" cap="flat" cmpd="sng" algn="ctr">
      <a:noFill/>
      <a:round/>
    </a:ln>
    <a:effectLst/>
  </c:spPr>
  <c:txPr>
    <a:bodyPr/>
    <a:lstStyle/>
    <a:p>
      <a:pPr>
        <a:defRPr lang="zh-CN">
          <a:solidFill>
            <a:schemeClr val="tx1">
              <a:lumMod val="75000"/>
              <a:lumOff val="25000"/>
            </a:schemeClr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ppt</a:t>
            </a:r>
            <a:r>
              <a:rPr lang="zh-CN" altLang="en-US"/>
              <a:t>模版制作：王煦晨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  <a:prstGeom prst="rect">
            <a:avLst/>
          </a:prstGeo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  <a:prstGeom prst="rect">
            <a:avLst/>
          </a:prstGeo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  <a:prstGeom prst="rect">
            <a:avLst/>
          </a:prstGeo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  <a:prstGeom prst="rect">
            <a:avLst/>
          </a:prstGeo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blipFill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>
              <a:defRPr kumimoji="0" lang="en-US" altLang="zh-CN" sz="4800" b="1" i="0" u="none" strike="noStrike" kern="1200" cap="none" spc="400" normalizeH="0" baseline="0" noProof="1">
                <a:ln w="12700">
                  <a:noFill/>
                  <a:prstDash val="solid"/>
                </a:ln>
                <a:solidFill>
                  <a:schemeClr val="bg1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cs"/>
                <a:sym typeface="+mn-ea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tags" Target="../tags/tag57.xml"/><Relationship Id="rId15" Type="http://schemas.openxmlformats.org/officeDocument/2006/relationships/tags" Target="../tags/tag56.xml"/><Relationship Id="rId14" Type="http://schemas.openxmlformats.org/officeDocument/2006/relationships/tags" Target="../tags/tag55.xml"/><Relationship Id="rId13" Type="http://schemas.openxmlformats.org/officeDocument/2006/relationships/tags" Target="../tags/tag54.xml"/><Relationship Id="rId12" Type="http://schemas.openxmlformats.org/officeDocument/2006/relationships/tags" Target="../tags/tag53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pitchFamily="2" charset="2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59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tags" Target="../tags/tag58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8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tags" Target="../tags/tag80.xml"/><Relationship Id="rId3" Type="http://schemas.openxmlformats.org/officeDocument/2006/relationships/image" Target="../media/image5.png"/><Relationship Id="rId2" Type="http://schemas.openxmlformats.org/officeDocument/2006/relationships/tags" Target="../tags/tag79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84.xml"/><Relationship Id="rId8" Type="http://schemas.openxmlformats.org/officeDocument/2006/relationships/image" Target="../media/image23.jpeg"/><Relationship Id="rId7" Type="http://schemas.openxmlformats.org/officeDocument/2006/relationships/image" Target="../media/image4.svg"/><Relationship Id="rId6" Type="http://schemas.openxmlformats.org/officeDocument/2006/relationships/image" Target="../media/image22.png"/><Relationship Id="rId5" Type="http://schemas.openxmlformats.org/officeDocument/2006/relationships/tags" Target="../tags/tag83.xml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tags" Target="../tags/tag82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85.xml"/><Relationship Id="rId1" Type="http://schemas.openxmlformats.org/officeDocument/2006/relationships/image" Target="../media/image2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86.xml"/><Relationship Id="rId1" Type="http://schemas.openxmlformats.org/officeDocument/2006/relationships/image" Target="../media/image2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87.xml"/><Relationship Id="rId1" Type="http://schemas.openxmlformats.org/officeDocument/2006/relationships/image" Target="../media/image2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88.xml"/><Relationship Id="rId1" Type="http://schemas.openxmlformats.org/officeDocument/2006/relationships/image" Target="../media/image2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89.xml"/><Relationship Id="rId1" Type="http://schemas.openxmlformats.org/officeDocument/2006/relationships/image" Target="../media/image28.jpe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9.png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6" Type="http://schemas.openxmlformats.org/officeDocument/2006/relationships/slideLayout" Target="../slideLayouts/slideLayout7.xml"/><Relationship Id="rId15" Type="http://schemas.openxmlformats.org/officeDocument/2006/relationships/tags" Target="../tags/tag99.xml"/><Relationship Id="rId14" Type="http://schemas.openxmlformats.org/officeDocument/2006/relationships/image" Target="../media/image8.svg"/><Relationship Id="rId13" Type="http://schemas.openxmlformats.org/officeDocument/2006/relationships/image" Target="../media/image31.png"/><Relationship Id="rId12" Type="http://schemas.openxmlformats.org/officeDocument/2006/relationships/tags" Target="../tags/tag98.xml"/><Relationship Id="rId11" Type="http://schemas.openxmlformats.org/officeDocument/2006/relationships/image" Target="../media/image30.png"/><Relationship Id="rId10" Type="http://schemas.openxmlformats.org/officeDocument/2006/relationships/tags" Target="../tags/tag97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102.xml"/><Relationship Id="rId6" Type="http://schemas.openxmlformats.org/officeDocument/2006/relationships/image" Target="../media/image4.svg"/><Relationship Id="rId5" Type="http://schemas.openxmlformats.org/officeDocument/2006/relationships/image" Target="../media/image22.png"/><Relationship Id="rId4" Type="http://schemas.openxmlformats.org/officeDocument/2006/relationships/tags" Target="../tags/tag101.xml"/><Relationship Id="rId3" Type="http://schemas.openxmlformats.org/officeDocument/2006/relationships/image" Target="../media/image5.png"/><Relationship Id="rId2" Type="http://schemas.openxmlformats.org/officeDocument/2006/relationships/tags" Target="../tags/tag100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image" Target="../media/image34.png"/><Relationship Id="rId7" Type="http://schemas.openxmlformats.org/officeDocument/2006/relationships/tags" Target="../tags/tag106.xml"/><Relationship Id="rId6" Type="http://schemas.openxmlformats.org/officeDocument/2006/relationships/image" Target="../media/image33.png"/><Relationship Id="rId5" Type="http://schemas.openxmlformats.org/officeDocument/2006/relationships/tags" Target="../tags/tag105.xml"/><Relationship Id="rId4" Type="http://schemas.openxmlformats.org/officeDocument/2006/relationships/image" Target="../media/image32.png"/><Relationship Id="rId3" Type="http://schemas.openxmlformats.org/officeDocument/2006/relationships/tags" Target="../tags/tag104.xml"/><Relationship Id="rId23" Type="http://schemas.openxmlformats.org/officeDocument/2006/relationships/notesSlide" Target="../notesSlides/notesSlide6.xml"/><Relationship Id="rId22" Type="http://schemas.openxmlformats.org/officeDocument/2006/relationships/slideLayout" Target="../slideLayouts/slideLayout7.xml"/><Relationship Id="rId21" Type="http://schemas.openxmlformats.org/officeDocument/2006/relationships/tags" Target="../tags/tag117.xml"/><Relationship Id="rId20" Type="http://schemas.openxmlformats.org/officeDocument/2006/relationships/image" Target="../media/image8.svg"/><Relationship Id="rId2" Type="http://schemas.openxmlformats.org/officeDocument/2006/relationships/tags" Target="../tags/tag103.xml"/><Relationship Id="rId19" Type="http://schemas.openxmlformats.org/officeDocument/2006/relationships/image" Target="../media/image31.png"/><Relationship Id="rId18" Type="http://schemas.openxmlformats.org/officeDocument/2006/relationships/tags" Target="../tags/tag116.xml"/><Relationship Id="rId17" Type="http://schemas.openxmlformats.org/officeDocument/2006/relationships/tags" Target="../tags/tag115.xml"/><Relationship Id="rId16" Type="http://schemas.openxmlformats.org/officeDocument/2006/relationships/tags" Target="../tags/tag114.xml"/><Relationship Id="rId15" Type="http://schemas.openxmlformats.org/officeDocument/2006/relationships/tags" Target="../tags/tag113.xml"/><Relationship Id="rId14" Type="http://schemas.openxmlformats.org/officeDocument/2006/relationships/tags" Target="../tags/tag112.xml"/><Relationship Id="rId13" Type="http://schemas.openxmlformats.org/officeDocument/2006/relationships/tags" Target="../tags/tag111.xml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1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60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19.xml"/><Relationship Id="rId2" Type="http://schemas.openxmlformats.org/officeDocument/2006/relationships/image" Target="../media/image35.png"/><Relationship Id="rId1" Type="http://schemas.openxmlformats.org/officeDocument/2006/relationships/tags" Target="../tags/tag118.xml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21.xml"/><Relationship Id="rId4" Type="http://schemas.openxmlformats.org/officeDocument/2006/relationships/image" Target="../media/image36.png"/><Relationship Id="rId3" Type="http://schemas.openxmlformats.org/officeDocument/2006/relationships/image" Target="../media/image8.svg"/><Relationship Id="rId2" Type="http://schemas.openxmlformats.org/officeDocument/2006/relationships/image" Target="../media/image31.png"/><Relationship Id="rId1" Type="http://schemas.openxmlformats.org/officeDocument/2006/relationships/tags" Target="../tags/tag120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124.xml"/><Relationship Id="rId6" Type="http://schemas.openxmlformats.org/officeDocument/2006/relationships/image" Target="../media/image4.svg"/><Relationship Id="rId5" Type="http://schemas.openxmlformats.org/officeDocument/2006/relationships/image" Target="../media/image22.png"/><Relationship Id="rId4" Type="http://schemas.openxmlformats.org/officeDocument/2006/relationships/tags" Target="../tags/tag123.xml"/><Relationship Id="rId3" Type="http://schemas.openxmlformats.org/officeDocument/2006/relationships/image" Target="../media/image5.png"/><Relationship Id="rId2" Type="http://schemas.openxmlformats.org/officeDocument/2006/relationships/tags" Target="../tags/tag12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6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tags" Target="../tags/tag63.xml"/><Relationship Id="rId3" Type="http://schemas.openxmlformats.org/officeDocument/2006/relationships/image" Target="../media/image5.png"/><Relationship Id="rId2" Type="http://schemas.openxmlformats.org/officeDocument/2006/relationships/tags" Target="../tags/tag6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66.xml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tags" Target="../tags/tag65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69.xml"/><Relationship Id="rId7" Type="http://schemas.openxmlformats.org/officeDocument/2006/relationships/image" Target="../media/image14.png"/><Relationship Id="rId6" Type="http://schemas.openxmlformats.org/officeDocument/2006/relationships/tags" Target="../tags/tag6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0" Type="http://schemas.openxmlformats.org/officeDocument/2006/relationships/notesSlide" Target="../notesSlides/notesSlide3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7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tags" Target="../tags/tag71.xml"/><Relationship Id="rId3" Type="http://schemas.openxmlformats.org/officeDocument/2006/relationships/image" Target="../media/image5.png"/><Relationship Id="rId2" Type="http://schemas.openxmlformats.org/officeDocument/2006/relationships/tags" Target="../tags/tag70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75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tags" Target="../tags/tag74.xml"/><Relationship Id="rId3" Type="http://schemas.openxmlformats.org/officeDocument/2006/relationships/image" Target="../media/image15.png"/><Relationship Id="rId2" Type="http://schemas.openxmlformats.org/officeDocument/2006/relationships/tags" Target="../tags/tag73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9.jpeg"/><Relationship Id="rId8" Type="http://schemas.openxmlformats.org/officeDocument/2006/relationships/image" Target="../media/image8.svg"/><Relationship Id="rId7" Type="http://schemas.openxmlformats.org/officeDocument/2006/relationships/image" Target="../media/image7.png"/><Relationship Id="rId6" Type="http://schemas.openxmlformats.org/officeDocument/2006/relationships/tags" Target="../tags/tag77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Relationship Id="rId3" Type="http://schemas.openxmlformats.org/officeDocument/2006/relationships/tags" Target="../tags/tag76.xml"/><Relationship Id="rId2" Type="http://schemas.openxmlformats.org/officeDocument/2006/relationships/image" Target="../media/image1.png"/><Relationship Id="rId12" Type="http://schemas.openxmlformats.org/officeDocument/2006/relationships/notesSlide" Target="../notesSlides/notesSlide5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8.xml"/><Relationship Id="rId1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7b0a202020202266696c746572223a202238220a7d0a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alphaModFix amt="23000"/>
          </a:blip>
          <a:stretch>
            <a:fillRect/>
          </a:stretch>
        </p:blipFill>
        <p:spPr>
          <a:xfrm>
            <a:off x="-100330" y="-100330"/>
            <a:ext cx="12292330" cy="68014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76145" y="2602230"/>
            <a:ext cx="7839075" cy="19011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70000"/>
              </a:lnSpc>
            </a:pPr>
            <a:r>
              <a:rPr lang="zh-CN" altLang="en-US" sz="80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家教平台设计</a:t>
            </a:r>
            <a:endParaRPr lang="en-US" altLang="zh-CN" sz="8000" dirty="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 flipH="1">
            <a:off x="4568190" y="4963795"/>
            <a:ext cx="3056255" cy="6261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汇报人：</a:t>
            </a:r>
            <a:endParaRPr lang="en-US" altLang="zh-CN" sz="3200" dirty="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pic>
        <p:nvPicPr>
          <p:cNvPr id="14" name="图形 13"/>
          <p:cNvPicPr>
            <a:picLocks noChangeAspect="1"/>
          </p:cNvPicPr>
          <p:nvPr/>
        </p:nvPicPr>
        <p:blipFill>
          <a:blip r:embed="rId4" cstate="print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29810" y="1224915"/>
            <a:ext cx="2533650" cy="72898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7b0a202020202266696c746572223a202238220a7d0a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alphaModFix amt="23000"/>
          </a:blip>
          <a:stretch>
            <a:fillRect/>
          </a:stretch>
        </p:blipFill>
        <p:spPr>
          <a:xfrm>
            <a:off x="1362075" y="0"/>
            <a:ext cx="14655165" cy="81089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50950" y="1253490"/>
            <a:ext cx="47625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>
                <a:solidFill>
                  <a:schemeClr val="bg1"/>
                </a:solidFill>
                <a:latin typeface="Old English Text MT" panose="03040902040508030806" charset="0"/>
                <a:cs typeface="Old English Text MT" panose="03040902040508030806" charset="0"/>
              </a:rPr>
              <a:t>Chapter 3</a:t>
            </a:r>
            <a:endParaRPr lang="en-US" altLang="zh-CN" sz="8000">
              <a:solidFill>
                <a:schemeClr val="bg1"/>
              </a:solidFill>
              <a:latin typeface="Old English Text MT" panose="03040902040508030806" charset="0"/>
              <a:cs typeface="Old English Text MT" panose="0304090204050803080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50950" y="2698750"/>
            <a:ext cx="5715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spc="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UML</a:t>
            </a:r>
            <a:r>
              <a:rPr lang="zh-CN" altLang="en-US" sz="4800" b="1" spc="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图</a:t>
            </a:r>
            <a:endParaRPr lang="zh-CN" altLang="en-US" sz="480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62075" y="3634740"/>
            <a:ext cx="4316730" cy="13106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400" dirty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汉仪秀英体简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04800" y="6431280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pic>
        <p:nvPicPr>
          <p:cNvPr id="14" name="图形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64677" y="647999"/>
            <a:ext cx="1379322" cy="396956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04800" y="6431280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pic>
        <p:nvPicPr>
          <p:cNvPr id="17" name="图片 16" descr="黑色校徽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534525" y="182880"/>
            <a:ext cx="2161540" cy="612775"/>
          </a:xfrm>
          <a:prstGeom prst="rect">
            <a:avLst/>
          </a:prstGeom>
        </p:spPr>
      </p:pic>
      <p:pic>
        <p:nvPicPr>
          <p:cNvPr id="21" name="图片 20" descr="1 (87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1220" y="950595"/>
            <a:ext cx="4474845" cy="4956175"/>
          </a:xfrm>
          <a:prstGeom prst="rect">
            <a:avLst/>
          </a:prstGeom>
        </p:spPr>
      </p:pic>
      <p:pic>
        <p:nvPicPr>
          <p:cNvPr id="14" name="图形 1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64677" y="647999"/>
            <a:ext cx="1379322" cy="396956"/>
          </a:xfrm>
          <a:prstGeom prst="rect">
            <a:avLst/>
          </a:prstGeom>
        </p:spPr>
      </p:pic>
      <p:pic>
        <p:nvPicPr>
          <p:cNvPr id="2" name="图片 1" descr="174494565805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03880" y="-318"/>
            <a:ext cx="598424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3255" y="3090545"/>
            <a:ext cx="5715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 b="1" spc="4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用例图</a:t>
            </a:r>
            <a:endParaRPr lang="zh-CN" altLang="en-US" sz="4800" dirty="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8778" y="0"/>
            <a:ext cx="10969200" cy="7056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用户注册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09859" y="608313"/>
            <a:ext cx="10582141" cy="6249688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6487" y="129425"/>
            <a:ext cx="10969200" cy="7056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用户登录</a:t>
            </a:r>
            <a:endParaRPr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573" y="927653"/>
            <a:ext cx="12199573" cy="5930348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9982" y="71687"/>
            <a:ext cx="10969200" cy="7056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学生信息完善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2798" y="805668"/>
            <a:ext cx="10969201" cy="6061857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9496" y="230713"/>
            <a:ext cx="10969200" cy="7056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教师信息完善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3391" y="913022"/>
            <a:ext cx="10568609" cy="5944978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5295" y="197583"/>
            <a:ext cx="10969200" cy="7056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查找匹配</a:t>
            </a:r>
            <a:endParaRPr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661" y="1027043"/>
            <a:ext cx="12162340" cy="5830957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79058" y="-391160"/>
            <a:ext cx="12350115" cy="6822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prstTxWarp prst="textArchUp">
              <a:avLst/>
            </a:prstTxWarp>
          </a:bodyPr>
          <a:lstStyle/>
          <a:p>
            <a:pPr algn="ctr"/>
            <a:endParaRPr lang="zh-CN" altLang="en-US" dirty="0"/>
          </a:p>
        </p:txBody>
      </p:sp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1051560" y="3740150"/>
            <a:ext cx="133350" cy="4857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>
            <p:custDataLst>
              <p:tags r:id="rId3"/>
            </p:custDataLst>
          </p:nvPr>
        </p:nvSpPr>
        <p:spPr>
          <a:xfrm>
            <a:off x="11053445" y="1113790"/>
            <a:ext cx="133350" cy="4857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>
            <p:custDataLst>
              <p:tags r:id="rId4"/>
            </p:custDataLst>
          </p:nvPr>
        </p:nvSpPr>
        <p:spPr>
          <a:xfrm>
            <a:off x="1161415" y="3747770"/>
            <a:ext cx="29908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思源黑体 CN Bold" panose="020B0800000000000000" charset="-122"/>
                <a:ea typeface="思源黑体 CN Bold" panose="020B0800000000000000" charset="-122"/>
              </a:rPr>
              <a:t>争议处理</a:t>
            </a:r>
            <a:endParaRPr lang="zh-CN" altLang="en-US" sz="2800" dirty="0"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31" name="文本框 30"/>
          <p:cNvSpPr txBox="1"/>
          <p:nvPr>
            <p:custDataLst>
              <p:tags r:id="rId5"/>
            </p:custDataLst>
          </p:nvPr>
        </p:nvSpPr>
        <p:spPr>
          <a:xfrm>
            <a:off x="8133080" y="1122045"/>
            <a:ext cx="29908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latin typeface="思源黑体 CN Bold" panose="020B0800000000000000" charset="-122"/>
                <a:ea typeface="思源黑体 CN Bold" panose="020B0800000000000000" charset="-122"/>
              </a:rPr>
              <a:t>反馈机制</a:t>
            </a:r>
            <a:endParaRPr lang="zh-CN" altLang="en-US" sz="2800" dirty="0"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32" name="文本框 31"/>
          <p:cNvSpPr txBox="1"/>
          <p:nvPr>
            <p:custDataLst>
              <p:tags r:id="rId6"/>
            </p:custDataLst>
          </p:nvPr>
        </p:nvSpPr>
        <p:spPr>
          <a:xfrm>
            <a:off x="1051560" y="4405630"/>
            <a:ext cx="3451860" cy="777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30000"/>
              </a:lnSpc>
              <a:buNone/>
            </a:pPr>
            <a:r>
              <a:rPr lang="zh-CN" altLang="en-US" dirty="0">
                <a:latin typeface="思源黑体 Medium" panose="020B0600000000000000" charset="-122"/>
                <a:ea typeface="思源黑体 Medium" panose="020B0600000000000000" charset="-122"/>
                <a:sym typeface="+mn-ea"/>
              </a:rPr>
              <a:t>遇到具有争议的协作，可以协助双方中断交易</a:t>
            </a:r>
            <a:endParaRPr lang="zh-CN" altLang="en-US" dirty="0">
              <a:latin typeface="思源黑体 Medium" panose="020B0600000000000000" charset="-122"/>
              <a:ea typeface="思源黑体 Medium" panose="020B0600000000000000" charset="-122"/>
            </a:endParaRPr>
          </a:p>
        </p:txBody>
      </p:sp>
      <p:sp>
        <p:nvSpPr>
          <p:cNvPr id="33" name="文本框 32"/>
          <p:cNvSpPr txBox="1"/>
          <p:nvPr>
            <p:custDataLst>
              <p:tags r:id="rId7"/>
            </p:custDataLst>
          </p:nvPr>
        </p:nvSpPr>
        <p:spPr>
          <a:xfrm>
            <a:off x="7538720" y="1732915"/>
            <a:ext cx="3451860" cy="1137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30000"/>
              </a:lnSpc>
              <a:buNone/>
            </a:pPr>
            <a:r>
              <a:rPr lang="zh-CN" altLang="en-US" dirty="0">
                <a:latin typeface="思源黑体 Medium" panose="020B0600000000000000" charset="-122"/>
                <a:ea typeface="思源黑体 Medium" panose="020B0600000000000000" charset="-122"/>
                <a:sym typeface="+mn-ea"/>
              </a:rPr>
              <a:t>根据学生或家教老师的反馈，更新学生或老师的特征信息，以优化匹配效果和记录信息变化</a:t>
            </a:r>
            <a:endParaRPr lang="zh-CN" altLang="en-US" dirty="0">
              <a:latin typeface="思源黑体 Medium" panose="020B0600000000000000" charset="-122"/>
              <a:ea typeface="思源黑体 Medium" panose="020B0600000000000000" charset="-122"/>
            </a:endParaRPr>
          </a:p>
        </p:txBody>
      </p:sp>
      <p:pic>
        <p:nvPicPr>
          <p:cNvPr id="2" name="图片 1" descr="微信图片_2024051318454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 t="14850" b="14850"/>
          <a:stretch>
            <a:fillRect/>
          </a:stretch>
        </p:blipFill>
        <p:spPr>
          <a:xfrm>
            <a:off x="6911975" y="3308350"/>
            <a:ext cx="4211955" cy="2369185"/>
          </a:xfrm>
          <a:prstGeom prst="rect">
            <a:avLst/>
          </a:prstGeom>
        </p:spPr>
      </p:pic>
      <p:pic>
        <p:nvPicPr>
          <p:cNvPr id="4" name="图片 3" descr="D:/zlearning/图片/神奇图片/图片1.png图片1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rcRect l="5714" r="5714"/>
          <a:stretch>
            <a:fillRect/>
          </a:stretch>
        </p:blipFill>
        <p:spPr>
          <a:xfrm>
            <a:off x="1051560" y="1215390"/>
            <a:ext cx="4168775" cy="234505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04800" y="6431280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pic>
        <p:nvPicPr>
          <p:cNvPr id="3" name="图形 12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 cstate="print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982845" y="473075"/>
            <a:ext cx="2226310" cy="640715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304800" y="143828"/>
            <a:ext cx="238125" cy="612140"/>
          </a:xfrm>
          <a:prstGeom prst="rect">
            <a:avLst/>
          </a:prstGeom>
          <a:solidFill>
            <a:srgbClr val="141C3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42925" y="210503"/>
            <a:ext cx="63246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思源黑体 CN Bold" panose="020B0800000000000000" charset="-122"/>
                <a:ea typeface="思源黑体 CN Bold" panose="020B0800000000000000" charset="-122"/>
              </a:rPr>
              <a:t>后续阶段优化</a:t>
            </a:r>
            <a:endParaRPr lang="zh-CN" altLang="en-US" sz="3600" dirty="0"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7b0a202020202266696c746572223a202238220a7d0a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alphaModFix amt="23000"/>
          </a:blip>
          <a:stretch>
            <a:fillRect/>
          </a:stretch>
        </p:blipFill>
        <p:spPr>
          <a:xfrm>
            <a:off x="1362075" y="0"/>
            <a:ext cx="14655165" cy="81089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50950" y="1253490"/>
            <a:ext cx="47625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>
                <a:solidFill>
                  <a:schemeClr val="bg1"/>
                </a:solidFill>
                <a:latin typeface="Old English Text MT" panose="03040902040508030806" charset="0"/>
                <a:cs typeface="Old English Text MT" panose="03040902040508030806" charset="0"/>
              </a:rPr>
              <a:t>Chapter 4</a:t>
            </a:r>
            <a:endParaRPr lang="en-US" altLang="zh-CN" sz="8000">
              <a:solidFill>
                <a:schemeClr val="bg1"/>
              </a:solidFill>
              <a:latin typeface="Old English Text MT" panose="03040902040508030806" charset="0"/>
              <a:cs typeface="Old English Text MT" panose="0304090204050803080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50950" y="2698750"/>
            <a:ext cx="5715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 b="1" spc="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架构设计</a:t>
            </a:r>
            <a:endParaRPr lang="zh-CN" altLang="en-US" sz="480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62075" y="3634740"/>
            <a:ext cx="4316730" cy="13106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40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汉仪秀英体简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04800" y="6431280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pic>
        <p:nvPicPr>
          <p:cNvPr id="14" name="图形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64677" y="647999"/>
            <a:ext cx="1379322" cy="396956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 rot="10800000">
            <a:off x="365125" y="0"/>
            <a:ext cx="12350115" cy="72504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prstTxWarp prst="textArchUp">
              <a:avLst/>
            </a:prstTxWarp>
          </a:bodyPr>
          <a:lstStyle/>
          <a:p>
            <a:pPr algn="ctr"/>
            <a:r>
              <a:rPr lang="zh-CN" altLang="en-US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中山大学是伟大的民族英雄、伟大的爱国主义者、中国民主革命的伟大先驱孙中山先生于</a:t>
            </a:r>
            <a:r>
              <a:rPr lang="en-US" altLang="zh-CN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1924</a:t>
            </a:r>
            <a:r>
              <a:rPr lang="zh-CN" altLang="en-US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年亲手创办，中国共产党早期领导人共同创建的大学，是中国克思主义的重要发源地之一，具有优良革命传统、爱国奋斗精神和卓越品格追求。中山大学起初校名为国立广东大学。孙中山先生逝世后，学校于</a:t>
            </a:r>
            <a:r>
              <a:rPr lang="en-US" altLang="zh-CN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1926</a:t>
            </a:r>
            <a:r>
              <a:rPr lang="zh-CN" altLang="en-US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年定名为国立中山大学。</a:t>
            </a:r>
            <a:endParaRPr lang="zh-CN" altLang="en-US"/>
          </a:p>
        </p:txBody>
      </p: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0" y="3813810"/>
            <a:ext cx="12545695" cy="686435"/>
          </a:xfrm>
          <a:prstGeom prst="rect">
            <a:avLst/>
          </a:prstGeom>
          <a:solidFill>
            <a:srgbClr val="141C3D">
              <a:alpha val="37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D:/sysu素材库/WeChat Files/wxid_3ifjlkjfas9n19/FileStorage/File/2025-02/ppt配图（1）/ppt配图（1）/摄影：瞿俊雄/微信图片_20240513184546.png微信图片_2024051318454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7400" r="7400"/>
          <a:stretch>
            <a:fillRect/>
          </a:stretch>
        </p:blipFill>
        <p:spPr>
          <a:xfrm>
            <a:off x="969010" y="1301115"/>
            <a:ext cx="3452495" cy="2273935"/>
          </a:xfrm>
          <a:prstGeom prst="rect">
            <a:avLst/>
          </a:prstGeom>
        </p:spPr>
      </p:pic>
      <p:pic>
        <p:nvPicPr>
          <p:cNvPr id="6" name="图片 5" descr="D:/sysu素材库/WeChat Files/wxid_3ifjlkjfas9n19/FileStorage/File/2025-02/ppt配图（1）/ppt配图（1）/摄影：瞿俊雄/微信图片_20240513184203.jpg微信图片_2024051318420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/>
          <a:stretch>
            <a:fillRect/>
          </a:stretch>
        </p:blipFill>
        <p:spPr>
          <a:xfrm>
            <a:off x="4863465" y="1282065"/>
            <a:ext cx="3633804" cy="2444400"/>
          </a:xfrm>
          <a:prstGeom prst="rect">
            <a:avLst/>
          </a:prstGeom>
        </p:spPr>
      </p:pic>
      <p:pic>
        <p:nvPicPr>
          <p:cNvPr id="7" name="图片 6" descr="D:/sysu素材库/WeChat Files/wxid_3ifjlkjfas9n19/FileStorage/File/2025-02/ppt配图（1）/ppt配图（1）/摄影：瞿俊雄/微信图片_20240513184207.png微信图片_2024051318420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/>
          <a:stretch>
            <a:fillRect/>
          </a:stretch>
        </p:blipFill>
        <p:spPr>
          <a:xfrm>
            <a:off x="8707755" y="1277620"/>
            <a:ext cx="3920287" cy="23184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969010" y="4034790"/>
            <a:ext cx="244475" cy="244475"/>
          </a:xfrm>
          <a:prstGeom prst="rect">
            <a:avLst/>
          </a:prstGeom>
          <a:solidFill>
            <a:srgbClr val="23326C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921385" y="4527550"/>
            <a:ext cx="345186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30000"/>
              </a:lnSpc>
              <a:buNone/>
            </a:pPr>
            <a:r>
              <a:rPr lang="en-US" altLang="zh-CN" dirty="0" err="1">
                <a:latin typeface="思源黑体 Medium" panose="020B0600000000000000" charset="-122"/>
                <a:ea typeface="思源黑体 Medium" panose="020B0600000000000000" charset="-122"/>
                <a:sym typeface="+mn-ea"/>
              </a:rPr>
              <a:t>html+css</a:t>
            </a:r>
            <a:r>
              <a:rPr lang="zh-CN" altLang="en-US" dirty="0">
                <a:latin typeface="思源黑体 Medium" panose="020B0600000000000000" charset="-122"/>
                <a:ea typeface="思源黑体 Medium" panose="020B0600000000000000" charset="-122"/>
                <a:sym typeface="+mn-ea"/>
              </a:rPr>
              <a:t>语言搭建网站</a:t>
            </a:r>
            <a:endParaRPr lang="zh-CN" altLang="en-US" dirty="0">
              <a:latin typeface="思源黑体 Medium" panose="020B0600000000000000" charset="-122"/>
              <a:ea typeface="思源黑体 Medium" panose="020B0600000000000000" charset="-122"/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4814570" y="4445000"/>
            <a:ext cx="345186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dirty="0" err="1">
                <a:latin typeface="思源黑体 Medium" panose="020B0600000000000000" charset="-122"/>
                <a:ea typeface="思源黑体 Medium" panose="020B0600000000000000" charset="-122"/>
                <a:sym typeface="+mn-ea"/>
              </a:rPr>
              <a:t>vue</a:t>
            </a:r>
            <a:r>
              <a:rPr lang="zh-CN" altLang="en-US" dirty="0">
                <a:latin typeface="思源黑体 Medium" panose="020B0600000000000000" charset="-122"/>
                <a:ea typeface="思源黑体 Medium" panose="020B0600000000000000" charset="-122"/>
                <a:sym typeface="+mn-ea"/>
              </a:rPr>
              <a:t>框架</a:t>
            </a:r>
            <a:endParaRPr lang="zh-CN" altLang="en-US" dirty="0">
              <a:latin typeface="思源黑体 Medium" panose="020B0600000000000000" charset="-122"/>
              <a:ea typeface="思源黑体 Medium" panose="020B0600000000000000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21385" y="478790"/>
            <a:ext cx="51714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思源黑体 CN Heavy" panose="020B0A00000000000000" charset="-122"/>
                <a:ea typeface="思源黑体 CN Heavy" panose="020B0A00000000000000" charset="-122"/>
              </a:rPr>
              <a:t>前端设计</a:t>
            </a:r>
            <a:endParaRPr lang="zh-CN" altLang="en-US" sz="3200" dirty="0"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0" name="矩形 19"/>
          <p:cNvSpPr/>
          <p:nvPr>
            <p:custDataLst>
              <p:tags r:id="rId12"/>
            </p:custDataLst>
          </p:nvPr>
        </p:nvSpPr>
        <p:spPr>
          <a:xfrm>
            <a:off x="4863465" y="4030980"/>
            <a:ext cx="244475" cy="244475"/>
          </a:xfrm>
          <a:prstGeom prst="rect">
            <a:avLst/>
          </a:prstGeom>
          <a:solidFill>
            <a:srgbClr val="23326C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>
            <p:custDataLst>
              <p:tags r:id="rId13"/>
            </p:custDataLst>
          </p:nvPr>
        </p:nvSpPr>
        <p:spPr>
          <a:xfrm>
            <a:off x="8706485" y="4030980"/>
            <a:ext cx="244475" cy="244475"/>
          </a:xfrm>
          <a:prstGeom prst="rect">
            <a:avLst/>
          </a:prstGeom>
          <a:solidFill>
            <a:srgbClr val="23326C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>
            <p:custDataLst>
              <p:tags r:id="rId14"/>
            </p:custDataLst>
          </p:nvPr>
        </p:nvSpPr>
        <p:spPr>
          <a:xfrm>
            <a:off x="8707755" y="4500245"/>
            <a:ext cx="2466975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dirty="0">
                <a:latin typeface="思源黑体 Medium" panose="020B0600000000000000" charset="-122"/>
                <a:ea typeface="思源黑体 Medium" panose="020B0600000000000000" charset="-122"/>
                <a:sym typeface="+mn-ea"/>
              </a:rPr>
              <a:t>nginx</a:t>
            </a:r>
            <a:r>
              <a:rPr lang="zh-CN" altLang="en-US" dirty="0">
                <a:latin typeface="思源黑体 Medium" panose="020B0600000000000000" charset="-122"/>
                <a:ea typeface="思源黑体 Medium" panose="020B0600000000000000" charset="-122"/>
                <a:sym typeface="+mn-ea"/>
              </a:rPr>
              <a:t>代理</a:t>
            </a:r>
            <a:endParaRPr lang="zh-CN" altLang="en-US" dirty="0">
              <a:latin typeface="思源黑体 Medium" panose="020B0600000000000000" charset="-122"/>
              <a:ea typeface="思源黑体 Medium" panose="020B0600000000000000" charset="-122"/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5"/>
            </p:custDataLst>
          </p:nvPr>
        </p:nvSpPr>
        <p:spPr>
          <a:xfrm>
            <a:off x="1213485" y="3891915"/>
            <a:ext cx="26511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rgbClr val="23326C"/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Part1</a:t>
            </a:r>
            <a:endParaRPr lang="en-US" altLang="zh-CN" sz="2800">
              <a:solidFill>
                <a:srgbClr val="23326C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16"/>
            </p:custDataLst>
          </p:nvPr>
        </p:nvSpPr>
        <p:spPr>
          <a:xfrm>
            <a:off x="5111750" y="3891915"/>
            <a:ext cx="26511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rgbClr val="23326C"/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Part2</a:t>
            </a:r>
            <a:endParaRPr lang="en-US" altLang="zh-CN" sz="2800">
              <a:solidFill>
                <a:srgbClr val="23326C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17"/>
            </p:custDataLst>
          </p:nvPr>
        </p:nvSpPr>
        <p:spPr>
          <a:xfrm>
            <a:off x="8967470" y="3891915"/>
            <a:ext cx="26511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rgbClr val="23326C"/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Part3</a:t>
            </a:r>
            <a:endParaRPr lang="en-US" altLang="zh-CN" sz="2800">
              <a:solidFill>
                <a:srgbClr val="23326C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pic>
        <p:nvPicPr>
          <p:cNvPr id="3" name="图形 12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 cstate="print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4982845" y="5867400"/>
            <a:ext cx="2226310" cy="640715"/>
          </a:xfrm>
          <a:prstGeom prst="rect">
            <a:avLst/>
          </a:prstGeom>
        </p:spPr>
      </p:pic>
    </p:spTree>
    <p:custDataLst>
      <p:tags r:id="rId21"/>
    </p:custDataLst>
  </p:cSld>
  <p:clrMapOvr>
    <a:masterClrMapping/>
  </p:clrMapOvr>
  <p:transition/>
  <p:timing>
    <p:tnLst>
      <p:par>
        <p:cTn id="1" dur="indefinite" restart="never" nodeType="tmRoot"/>
      </p:par>
    </p:tnLst>
    <p:bldLst>
      <p:bldP spid="14" grpId="0" bldLvl="0" animBg="1"/>
      <p:bldP spid="14" grpId="1" bldLvl="0" animBg="1"/>
      <p:bldP spid="14" grpId="2" bldLvl="0" animBg="1"/>
      <p:bldP spid="14" grpId="3" bldLvl="0" animBg="1"/>
      <p:bldP spid="14" grpId="4" bldLvl="0" animBg="1"/>
      <p:bldP spid="14" grpId="5" bldLvl="0" animBg="1"/>
      <p:bldP spid="14" grpId="6" bldLvl="0" animBg="1"/>
      <p:bldP spid="14" grpId="7" bldLvl="0" animBg="1"/>
      <p:bldP spid="14" grpId="8" bldLvl="0" animBg="1"/>
      <p:bldP spid="14" grpId="9" bldLvl="0" animBg="1"/>
      <p:bldP spid="14" grpId="10" bldLvl="0" animBg="1"/>
      <p:bldP spid="14" grpId="11" bldLvl="0" animBg="1"/>
      <p:bldP spid="14" grpId="12" bldLvl="0" animBg="1"/>
      <p:bldP spid="14" grpId="13" bldLvl="0" animBg="1"/>
      <p:bldP spid="8" grpId="0" bldLvl="0" animBg="1"/>
      <p:bldP spid="8" grpId="1" bldLvl="0" animBg="1"/>
      <p:bldP spid="8" grpId="2" bldLvl="0" animBg="1"/>
      <p:bldP spid="8" grpId="3" bldLvl="0" animBg="1"/>
      <p:bldP spid="8" grpId="4" bldLvl="0" animBg="1"/>
      <p:bldP spid="8" grpId="5" bldLvl="0" animBg="1"/>
      <p:bldP spid="8" grpId="6" bldLvl="0" animBg="1"/>
      <p:bldP spid="8" grpId="7" bldLvl="0" animBg="1"/>
      <p:bldP spid="8" grpId="8" bldLvl="0" animBg="1"/>
      <p:bldP spid="8" grpId="9" bldLvl="0" animBg="1"/>
      <p:bldP spid="17" grpId="0"/>
      <p:bldP spid="17" grpId="1"/>
      <p:bldP spid="17" grpId="2"/>
      <p:bldP spid="17" grpId="3"/>
      <p:bldP spid="17" grpId="4"/>
      <p:bldP spid="17" grpId="5"/>
      <p:bldP spid="17" grpId="6"/>
      <p:bldP spid="17" grpId="7"/>
      <p:bldP spid="17" grpId="8"/>
      <p:bldP spid="18" grpId="0"/>
      <p:bldP spid="18" grpId="1"/>
      <p:bldP spid="18" grpId="2"/>
      <p:bldP spid="18" grpId="3"/>
      <p:bldP spid="18" grpId="4"/>
      <p:bldP spid="18" grpId="5"/>
      <p:bldP spid="18" grpId="6"/>
      <p:bldP spid="18" grpId="7"/>
      <p:bldP spid="19" grpId="0"/>
      <p:bldP spid="19" grpId="1"/>
      <p:bldP spid="19" grpId="2"/>
      <p:bldP spid="19" grpId="3"/>
      <p:bldP spid="19" grpId="4"/>
      <p:bldP spid="19" grpId="5"/>
      <p:bldP spid="19" grpId="6"/>
      <p:bldP spid="20" grpId="0" bldLvl="0" animBg="1"/>
      <p:bldP spid="20" grpId="1" bldLvl="0" animBg="1"/>
      <p:bldP spid="20" grpId="2" bldLvl="0" animBg="1"/>
      <p:bldP spid="20" grpId="3" bldLvl="0" animBg="1"/>
      <p:bldP spid="20" grpId="4" bldLvl="0" animBg="1"/>
      <p:bldP spid="20" grpId="5" bldLvl="0" animBg="1"/>
      <p:bldP spid="21" grpId="0" bldLvl="0" animBg="1"/>
      <p:bldP spid="21" grpId="1" bldLvl="0" animBg="1"/>
      <p:bldP spid="21" grpId="2" bldLvl="0" animBg="1"/>
      <p:bldP spid="21" grpId="3" bldLvl="0" animBg="1"/>
      <p:bldP spid="21" grpId="4" bldLvl="0" animBg="1"/>
      <p:bldP spid="22" grpId="0"/>
      <p:bldP spid="22" grpId="1"/>
      <p:bldP spid="22" grpId="2"/>
      <p:bldP spid="22" grpId="3"/>
      <p:bldP spid="23" grpId="0"/>
      <p:bldP spid="23" grpId="1"/>
      <p:bldP spid="23" grpId="2"/>
      <p:bldP spid="24" grpId="0"/>
      <p:bldP spid="24" grpId="1"/>
      <p:bldP spid="25" grpId="0"/>
      <p:bldP spid="2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343775" y="2624455"/>
            <a:ext cx="371538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>
                <a:solidFill>
                  <a:schemeClr val="bg1"/>
                </a:solidFill>
                <a:latin typeface="Old English Text MT" panose="03040902040508030806" charset="0"/>
                <a:cs typeface="Old English Text MT" panose="03040902040508030806" charset="0"/>
              </a:rPr>
              <a:t>Content</a:t>
            </a:r>
            <a:endParaRPr lang="en-US" altLang="zh-CN" sz="8000">
              <a:solidFill>
                <a:schemeClr val="bg1"/>
              </a:solidFill>
              <a:latin typeface="Old English Text MT" panose="03040902040508030806" charset="0"/>
              <a:cs typeface="Old English Text MT" panose="03040902040508030806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83080" y="1172845"/>
            <a:ext cx="4897120" cy="82994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lstStyle/>
          <a:p>
            <a:pPr algn="l"/>
            <a:r>
              <a:rPr lang="en-US" altLang="zh-CN" sz="4800" b="1" spc="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01 </a:t>
            </a:r>
            <a:r>
              <a:rPr lang="zh-CN" altLang="en-US" sz="3600" b="1" spc="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功能介绍</a:t>
            </a:r>
            <a:endParaRPr lang="zh-CN" altLang="en-US" sz="3600" b="1" spc="40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83080" y="2310130"/>
            <a:ext cx="4897120" cy="82994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lstStyle/>
          <a:p>
            <a:pPr algn="l"/>
            <a:r>
              <a:rPr lang="en-US" altLang="zh-CN" sz="4800" b="1" spc="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02 </a:t>
            </a:r>
            <a:r>
              <a:rPr lang="zh-CN" altLang="en-US" sz="3600" b="1" spc="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创新点</a:t>
            </a:r>
            <a:endParaRPr lang="zh-CN" altLang="en-US" sz="3600" b="1" spc="40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83080" y="3447415"/>
            <a:ext cx="4897120" cy="82994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lstStyle/>
          <a:p>
            <a:pPr algn="l"/>
            <a:r>
              <a:rPr lang="en-US" altLang="zh-CN" sz="4800" b="1" spc="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03 </a:t>
            </a:r>
            <a:r>
              <a:rPr lang="en-US" altLang="zh-CN" sz="3600" b="1" spc="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UML</a:t>
            </a:r>
            <a:r>
              <a:rPr lang="zh-CN" altLang="en-US" sz="3600" b="1" spc="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图</a:t>
            </a:r>
            <a:endParaRPr lang="zh-CN" altLang="en-US" sz="3600" b="1" spc="40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783080" y="4584700"/>
            <a:ext cx="4897120" cy="82994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lstStyle/>
          <a:p>
            <a:pPr algn="l"/>
            <a:r>
              <a:rPr lang="en-US" altLang="zh-CN" sz="4800" b="1" spc="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04 </a:t>
            </a:r>
            <a:r>
              <a:rPr lang="zh-CN" altLang="en-US" sz="3600" b="1" spc="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架构设计</a:t>
            </a:r>
            <a:endParaRPr lang="zh-CN" altLang="en-US" sz="3600" b="1" spc="40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4800" y="6431280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pic>
        <p:nvPicPr>
          <p:cNvPr id="14" name="图形 1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64677" y="647999"/>
            <a:ext cx="1379322" cy="396956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C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10441940" y="142875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 rot="10800000">
            <a:off x="0" y="612775"/>
            <a:ext cx="12350115" cy="72504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prstTxWarp prst="textArchUp">
              <a:avLst/>
            </a:prstTxWarp>
          </a:bodyPr>
          <a:lstStyle/>
          <a:p>
            <a:pPr algn="ctr"/>
            <a:r>
              <a:rPr lang="zh-CN" altLang="en-US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中山大学是伟大的民族英雄、伟大的爱国主义者、中国民主革命的伟大先驱孙中山先生于</a:t>
            </a:r>
            <a:r>
              <a:rPr lang="en-US" altLang="zh-CN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1924</a:t>
            </a:r>
            <a:r>
              <a:rPr lang="zh-CN" altLang="en-US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年亲手创办，中国共产党早期领导人共同创建的大学，是中国克思主义的重要发源地之一，具有优良革命传统、爱国奋斗精神和卓越品格追求。中山大学起初校名为国立广东大学。孙中山先生逝世后，学校于</a:t>
            </a:r>
            <a:r>
              <a:rPr lang="en-US" altLang="zh-CN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1926</a:t>
            </a:r>
            <a:r>
              <a:rPr lang="zh-CN" altLang="en-US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年定名为国立中山大学。</a:t>
            </a:r>
            <a:endParaRPr lang="zh-CN" altLang="en-US"/>
          </a:p>
        </p:txBody>
      </p:sp>
      <p:pic>
        <p:nvPicPr>
          <p:cNvPr id="2" name="图片 1" descr="微信图片_2024051318420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573020" y="511175"/>
            <a:ext cx="12192000" cy="685863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46100" y="1042670"/>
            <a:ext cx="63246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思源黑体 CN Heavy" panose="020B0A00000000000000" charset="-122"/>
                <a:ea typeface="思源黑体 CN Heavy" panose="020B0A00000000000000" charset="-122"/>
              </a:rPr>
              <a:t>后端技术栈</a:t>
            </a:r>
            <a:endParaRPr lang="zh-CN" altLang="en-US" sz="4000"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46100" y="1749425"/>
            <a:ext cx="4799330" cy="3752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60000"/>
              </a:lnSpc>
            </a:pP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-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编程语言：</a:t>
            </a: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Java</a:t>
            </a:r>
            <a:endParaRPr lang="en-US" altLang="zh-CN" sz="200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-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构建工具：</a:t>
            </a: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Maven</a:t>
            </a:r>
            <a:endParaRPr lang="en-US" altLang="zh-CN" sz="200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-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框架：</a:t>
            </a: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Spring Boot</a:t>
            </a:r>
            <a:endParaRPr lang="en-US" altLang="zh-CN" sz="200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-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日志框架：</a:t>
            </a: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SLF4J + Logback</a:t>
            </a:r>
            <a:endParaRPr lang="en-US" altLang="zh-CN" sz="200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- API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测试工具：</a:t>
            </a: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Apifox</a:t>
            </a:r>
            <a:endParaRPr lang="en-US" altLang="zh-CN" sz="200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-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数据库：</a:t>
            </a: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MySQL</a:t>
            </a:r>
            <a:endParaRPr lang="en-US" altLang="zh-CN" sz="200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-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数据库管理工具：</a:t>
            </a: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MySQL Workbench</a:t>
            </a:r>
            <a:endParaRPr lang="en-US" altLang="zh-CN" sz="200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- IDE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：</a:t>
            </a: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IntelliJ IDEA Community Edition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或</a:t>
            </a: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 VS Code</a:t>
            </a:r>
            <a:endParaRPr lang="en-US" altLang="zh-CN" sz="200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C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10441940" y="142875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 rot="10800000">
            <a:off x="0" y="673100"/>
            <a:ext cx="12191365" cy="7249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prstTxWarp prst="textArchUp">
              <a:avLst/>
            </a:prstTxWarp>
          </a:bodyPr>
          <a:lstStyle/>
          <a:p>
            <a:pPr algn="ctr"/>
            <a:r>
              <a:rPr lang="zh-CN" altLang="en-US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中山大学是伟大的民族英雄、伟大的爱国主义者、中国民主革命的伟大先驱孙中山先生于</a:t>
            </a:r>
            <a:r>
              <a:rPr lang="en-US" altLang="zh-CN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1924</a:t>
            </a:r>
            <a:r>
              <a:rPr lang="zh-CN" altLang="en-US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年亲手创办，中国共产党早期领导人共同创建的大学，是中国克思主义的重要发源地之一，具有优良革命传统、爱国奋斗精神和卓越品格追求。中山大学起初校名为国立广东大学。孙中山先生逝世后，学校于</a:t>
            </a:r>
            <a:r>
              <a:rPr lang="en-US" altLang="zh-CN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1926</a:t>
            </a:r>
            <a:r>
              <a:rPr lang="zh-CN" altLang="en-US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年定名为国立中山大学。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6085840" y="1922780"/>
            <a:ext cx="6106160" cy="3575050"/>
          </a:xfrm>
          <a:prstGeom prst="rect">
            <a:avLst/>
          </a:prstGeom>
          <a:solidFill>
            <a:srgbClr val="141C3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60000"/>
              </a:lnSpc>
            </a:pPr>
            <a:endParaRPr lang="zh-CN" altLang="en-US" sz="2000" dirty="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409305" y="1156970"/>
            <a:ext cx="38461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思源黑体 CN Heavy" panose="020B0A00000000000000" charset="-122"/>
                <a:ea typeface="思源黑体 CN Heavy" panose="020B0A00000000000000" charset="-122"/>
              </a:rPr>
              <a:t>项目处理请求方法</a:t>
            </a:r>
            <a:endParaRPr lang="zh-CN" altLang="en-US" sz="3600" dirty="0"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pic>
        <p:nvPicPr>
          <p:cNvPr id="5" name="图形 1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2845" y="5723255"/>
            <a:ext cx="2226310" cy="6407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0" y="672465"/>
            <a:ext cx="8427085" cy="69818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7b0a202020202266696c746572223a202238220a7d0a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alphaModFix amt="23000"/>
          </a:blip>
          <a:stretch>
            <a:fillRect/>
          </a:stretch>
        </p:blipFill>
        <p:spPr>
          <a:xfrm>
            <a:off x="1362075" y="0"/>
            <a:ext cx="14655165" cy="81089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71562" y="2170430"/>
            <a:ext cx="1004887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Old English Text MT" panose="03040902040508030806" charset="0"/>
                <a:cs typeface="Old English Text MT" panose="03040902040508030806" charset="0"/>
              </a:rPr>
              <a:t>Thanks For Your Listening</a:t>
            </a:r>
            <a:r>
              <a:rPr lang="zh-CN" altLang="en-US" sz="6600" dirty="0">
                <a:solidFill>
                  <a:schemeClr val="bg1"/>
                </a:solidFill>
                <a:latin typeface="Old English Text MT" panose="03040902040508030806" charset="0"/>
                <a:cs typeface="Old English Text MT" panose="03040902040508030806" charset="0"/>
              </a:rPr>
              <a:t>！</a:t>
            </a:r>
            <a:endParaRPr lang="zh-CN" altLang="en-US" sz="6600" dirty="0">
              <a:solidFill>
                <a:schemeClr val="bg1"/>
              </a:solidFill>
              <a:latin typeface="Old English Text MT" panose="03040902040508030806" charset="0"/>
              <a:cs typeface="Old English Text MT" panose="0304090204050803080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43425" y="3429000"/>
            <a:ext cx="5715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谢谢聆听！</a:t>
            </a:r>
            <a:endParaRPr lang="zh-CN" altLang="en-US" sz="4800" dirty="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</a:endParaRPr>
          </a:p>
        </p:txBody>
      </p:sp>
      <p:pic>
        <p:nvPicPr>
          <p:cNvPr id="14" name="图形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64677" y="647999"/>
            <a:ext cx="1379322" cy="396956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7b0a202020202266696c746572223a202238220a7d0a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alphaModFix amt="23000"/>
          </a:blip>
          <a:stretch>
            <a:fillRect/>
          </a:stretch>
        </p:blipFill>
        <p:spPr>
          <a:xfrm>
            <a:off x="1362075" y="0"/>
            <a:ext cx="14655165" cy="81089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50950" y="1253490"/>
            <a:ext cx="47625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>
                <a:solidFill>
                  <a:schemeClr val="bg1"/>
                </a:solidFill>
                <a:latin typeface="Old English Text MT" panose="03040902040508030806" charset="0"/>
                <a:cs typeface="Old English Text MT" panose="03040902040508030806" charset="0"/>
              </a:rPr>
              <a:t>Chapter 1</a:t>
            </a:r>
            <a:endParaRPr lang="en-US" altLang="zh-CN" sz="8000">
              <a:solidFill>
                <a:schemeClr val="bg1"/>
              </a:solidFill>
              <a:latin typeface="Old English Text MT" panose="03040902040508030806" charset="0"/>
              <a:cs typeface="Old English Text MT" panose="0304090204050803080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50950" y="2698750"/>
            <a:ext cx="5715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spc="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功能介绍</a:t>
            </a:r>
            <a:endParaRPr lang="zh-CN" altLang="en-US" sz="480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62075" y="3634740"/>
            <a:ext cx="4316730" cy="13106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汉仪秀英体简" charset="-122"/>
                <a:sym typeface="+mn-ea"/>
              </a:rPr>
              <a:t>项目背景和用户需求</a:t>
            </a:r>
            <a:endParaRPr lang="zh-CN" altLang="en-US" sz="2000" dirty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汉仪秀英体简" charset="-122"/>
              <a:sym typeface="+mn-ea"/>
            </a:endParaRPr>
          </a:p>
        </p:txBody>
      </p:sp>
      <p:pic>
        <p:nvPicPr>
          <p:cNvPr id="14" name="图形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64677" y="647999"/>
            <a:ext cx="1379322" cy="396956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-391160"/>
            <a:ext cx="12350115" cy="6822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prstTxWarp prst="textArchUp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04800" y="6431280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86815" y="1712595"/>
            <a:ext cx="9818370" cy="21215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180000"/>
              </a:lnSpc>
            </a:pP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1.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目前</a:t>
            </a: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家教中介费昂贵。</a:t>
            </a:r>
            <a:endParaRPr lang="zh-CN" altLang="en-US" sz="200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>
              <a:lnSpc>
                <a:spcPct val="180000"/>
              </a:lnSpc>
            </a:pP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2.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当前的家教平台并不能很好的匹配家长和家教老师双方的要求。</a:t>
            </a:r>
            <a:endParaRPr lang="zh-CN" altLang="en-US" sz="200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>
              <a:lnSpc>
                <a:spcPct val="180000"/>
              </a:lnSpc>
            </a:pPr>
            <a:r>
              <a:rPr lang="en-US" altLang="zh-CN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3. </a:t>
            </a:r>
            <a:r>
              <a:rPr lang="zh-CN" altLang="en-US" sz="200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家教信息需要自己检索，效率低。</a:t>
            </a:r>
            <a:endParaRPr lang="zh-CN" altLang="en-US" sz="2000">
              <a:solidFill>
                <a:schemeClr val="tx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  <a:sym typeface="+mn-ea"/>
            </a:endParaRPr>
          </a:p>
        </p:txBody>
      </p:sp>
      <p:pic>
        <p:nvPicPr>
          <p:cNvPr id="18" name="图片 17" descr="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9595" y="4751070"/>
            <a:ext cx="5972810" cy="5972810"/>
          </a:xfrm>
          <a:prstGeom prst="rect">
            <a:avLst/>
          </a:prstGeom>
        </p:spPr>
      </p:pic>
      <p:pic>
        <p:nvPicPr>
          <p:cNvPr id="19" name="图片 18" descr="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700" y="-4254500"/>
            <a:ext cx="5972810" cy="5972810"/>
          </a:xfrm>
          <a:prstGeom prst="rect">
            <a:avLst/>
          </a:prstGeom>
        </p:spPr>
      </p:pic>
      <p:pic>
        <p:nvPicPr>
          <p:cNvPr id="13" name="图形 1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82845" y="5321935"/>
            <a:ext cx="2226310" cy="640715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304800" y="828675"/>
            <a:ext cx="238125" cy="612140"/>
          </a:xfrm>
          <a:prstGeom prst="rect">
            <a:avLst/>
          </a:prstGeom>
          <a:solidFill>
            <a:srgbClr val="141C3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42925" y="895350"/>
            <a:ext cx="63246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思源黑体 CN Bold" panose="020B0800000000000000" charset="-122"/>
                <a:ea typeface="思源黑体 CN Bold" panose="020B0800000000000000" charset="-122"/>
              </a:rPr>
              <a:t>项目背景</a:t>
            </a:r>
            <a:endParaRPr lang="zh-CN" altLang="en-US" sz="3600" dirty="0"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C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50875" y="0"/>
            <a:ext cx="1235011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prstTxWarp prst="textArchUp">
              <a:avLst/>
            </a:prstTxWarp>
          </a:bodyPr>
          <a:lstStyle/>
          <a:p>
            <a:pPr algn="ctr"/>
            <a:r>
              <a:rPr lang="zh-CN" altLang="en-US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中山大学是伟大的民族英雄、伟大的爱国主义者、中国民主革命的伟大先驱孙中山先生于</a:t>
            </a:r>
            <a:r>
              <a:rPr lang="en-US" altLang="zh-CN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1924</a:t>
            </a:r>
            <a:r>
              <a:rPr lang="zh-CN" altLang="en-US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年亲手创办，中国共产党早期领导人共同创建的大学，是中国克思主义的重要发源地之一，具有优良革命传统、爱国奋斗精神和卓越品格追求。中山大学起初校名为国立广东大学。孙中山先生逝世后，学校于</a:t>
            </a:r>
            <a:r>
              <a:rPr lang="en-US" altLang="zh-CN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1926</a:t>
            </a:r>
            <a:r>
              <a:rPr lang="zh-CN" altLang="en-US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年定名为国立中山大学。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l="5328" t="60000" r="5344" b="6537"/>
          <a:stretch>
            <a:fillRect/>
          </a:stretch>
        </p:blipFill>
        <p:spPr>
          <a:xfrm>
            <a:off x="7664450" y="4261485"/>
            <a:ext cx="4901565" cy="2596515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832676" y="104775"/>
            <a:ext cx="238125" cy="612140"/>
          </a:xfrm>
          <a:prstGeom prst="rect">
            <a:avLst/>
          </a:prstGeom>
          <a:solidFill>
            <a:srgbClr val="141C3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70801" y="171450"/>
            <a:ext cx="63246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思源黑体 CN Bold" panose="020B0800000000000000" charset="-122"/>
                <a:ea typeface="思源黑体 CN Bold" panose="020B0800000000000000" charset="-122"/>
              </a:rPr>
              <a:t>用户需求</a:t>
            </a:r>
            <a:endParaRPr lang="zh-CN" altLang="en-US" sz="3600" dirty="0"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32485" y="816610"/>
            <a:ext cx="7302500" cy="62738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>
              <a:lnSpc>
                <a:spcPct val="180000"/>
              </a:lnSpc>
              <a:buNone/>
            </a:pPr>
            <a:r>
              <a:rPr lang="zh-CN" altLang="en-US" sz="2400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通过调研发现：</a:t>
            </a:r>
            <a:endParaRPr lang="zh-CN" altLang="en-US" sz="2400" dirty="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 indent="0">
              <a:lnSpc>
                <a:spcPct val="180000"/>
              </a:lnSpc>
              <a:buNone/>
            </a:pPr>
            <a:r>
              <a:rPr lang="zh-CN" altLang="en-US" sz="2400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对于老师而言，更希望：</a:t>
            </a:r>
            <a:endParaRPr lang="zh-CN" altLang="en-US" sz="2400" dirty="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 marL="457200" indent="-457200">
              <a:lnSpc>
                <a:spcPct val="180000"/>
              </a:lnSpc>
              <a:buFont typeface="Wingdings" panose="05000000000000000000" charset="0"/>
              <a:buChar char="l"/>
            </a:pPr>
            <a:r>
              <a:rPr lang="zh-CN" altLang="en-US" sz="2400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智能推送学生订单，快速接单（核心）</a:t>
            </a:r>
            <a:endParaRPr lang="zh-CN" altLang="en-US" sz="2400" dirty="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 marL="457200" indent="-457200">
              <a:lnSpc>
                <a:spcPct val="180000"/>
              </a:lnSpc>
              <a:buFont typeface="Wingdings" panose="05000000000000000000" charset="0"/>
              <a:buChar char="l"/>
            </a:pPr>
            <a:r>
              <a:rPr lang="zh-CN" altLang="en-US" sz="2400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快速了解学生需求</a:t>
            </a:r>
            <a:endParaRPr lang="zh-CN" altLang="en-US" sz="2400" dirty="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 marL="457200" indent="-457200">
              <a:lnSpc>
                <a:spcPct val="180000"/>
              </a:lnSpc>
              <a:buFont typeface="Wingdings" panose="05000000000000000000" charset="0"/>
              <a:buChar char="l"/>
            </a:pPr>
            <a:r>
              <a:rPr lang="zh-CN" altLang="en-US" sz="2400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降低中介费</a:t>
            </a:r>
            <a:endParaRPr lang="zh-CN" altLang="en-US" sz="2400" dirty="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 indent="0">
              <a:lnSpc>
                <a:spcPct val="180000"/>
              </a:lnSpc>
              <a:buFont typeface="Wingdings" panose="05000000000000000000" charset="0"/>
              <a:buNone/>
            </a:pPr>
            <a:r>
              <a:rPr lang="zh-CN" altLang="en-US" sz="2400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对于家长</a:t>
            </a:r>
            <a:r>
              <a:rPr lang="en-US" altLang="zh-CN" sz="2400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/</a:t>
            </a:r>
            <a:r>
              <a:rPr lang="zh-CN" altLang="en-US" sz="2400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学生而言，更希望：</a:t>
            </a:r>
            <a:endParaRPr lang="zh-CN" altLang="en-US" sz="2400" dirty="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 marL="0" lvl="0" indent="0">
              <a:lnSpc>
                <a:spcPct val="180000"/>
              </a:lnSpc>
              <a:buFont typeface="Wingdings" panose="05000000000000000000" charset="0"/>
              <a:buChar char="l"/>
            </a:pPr>
            <a:r>
              <a:rPr lang="en-US" altLang="zh-CN" sz="2400" dirty="0">
                <a:solidFill>
                  <a:schemeClr val="tx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 </a:t>
            </a:r>
            <a:r>
              <a:rPr lang="zh-CN" altLang="en-US" sz="2400" dirty="0">
                <a:solidFill>
                  <a:schemeClr val="tx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智能推荐与学生匹配的老师，减少试课时间成本</a:t>
            </a:r>
            <a:endParaRPr lang="zh-CN" altLang="en-US" sz="2400" dirty="0">
              <a:solidFill>
                <a:schemeClr val="tx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 marL="0" lvl="0" indent="0">
              <a:lnSpc>
                <a:spcPct val="180000"/>
              </a:lnSpc>
              <a:buFont typeface="Wingdings" panose="05000000000000000000" charset="0"/>
              <a:buChar char="l"/>
            </a:pPr>
            <a:r>
              <a:rPr lang="en-US" altLang="zh-CN" sz="2400" dirty="0">
                <a:solidFill>
                  <a:schemeClr val="tx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 </a:t>
            </a:r>
            <a:r>
              <a:rPr lang="zh-CN" altLang="en-US" sz="2400" dirty="0">
                <a:solidFill>
                  <a:schemeClr val="tx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快速了解老师水平，最好通过试课视频了解</a:t>
            </a:r>
            <a:endParaRPr lang="en-US" altLang="zh-CN" sz="2400" dirty="0">
              <a:solidFill>
                <a:schemeClr val="tx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 marL="0" lvl="0" indent="0">
              <a:lnSpc>
                <a:spcPct val="180000"/>
              </a:lnSpc>
              <a:buFont typeface="Wingdings" panose="05000000000000000000" charset="0"/>
              <a:buChar char="l"/>
            </a:pPr>
            <a:r>
              <a:rPr lang="en-US" altLang="zh-CN" sz="2400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 </a:t>
            </a:r>
            <a:r>
              <a:rPr lang="zh-CN" altLang="en-US" sz="2400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老师上课水平稳定</a:t>
            </a:r>
            <a:endParaRPr lang="zh-CN" altLang="en-US" sz="2400" dirty="0">
              <a:solidFill>
                <a:schemeClr val="tx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pPr marL="0" lvl="0" indent="0">
              <a:lnSpc>
                <a:spcPct val="180000"/>
              </a:lnSpc>
              <a:buFont typeface="Wingdings" panose="05000000000000000000" charset="0"/>
              <a:buNone/>
            </a:pPr>
            <a:endParaRPr lang="zh-CN" altLang="en-US" sz="2400" dirty="0">
              <a:solidFill>
                <a:schemeClr val="tx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591810" y="2298700"/>
            <a:ext cx="7994015" cy="575945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prstTxWarp prst="textArchUp">
              <a:avLst>
                <a:gd name="adj" fmla="val 7401317"/>
              </a:avLst>
            </a:prstTxWarp>
            <a:noAutofit/>
          </a:bodyPr>
          <a:p>
            <a:pPr algn="ctr"/>
            <a:r>
              <a:rPr lang="zh-CN" altLang="en-US" sz="4400" b="1">
                <a:solidFill>
                  <a:schemeClr val="tx1"/>
                </a:solidFill>
                <a:effectLst/>
              </a:rPr>
              <a:t>如何解决？</a:t>
            </a:r>
            <a:endParaRPr lang="zh-CN" altLang="en-US" sz="4400" b="1">
              <a:solidFill>
                <a:schemeClr val="tx1"/>
              </a:solidFill>
              <a:effectLst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-391160"/>
            <a:ext cx="12350115" cy="6822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descr="1 (31) (1)"/>
          <p:cNvPicPr>
            <a:picLocks noChangeAspect="1"/>
          </p:cNvPicPr>
          <p:nvPr/>
        </p:nvPicPr>
        <p:blipFill>
          <a:blip r:embed="rId2">
            <a:alphaModFix amt="55000"/>
          </a:blip>
          <a:stretch>
            <a:fillRect/>
          </a:stretch>
        </p:blipFill>
        <p:spPr>
          <a:xfrm>
            <a:off x="854075" y="-20320"/>
            <a:ext cx="10349865" cy="64516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04800" y="6431280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pic>
        <p:nvPicPr>
          <p:cNvPr id="15" name="图片 14" descr="1 (104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14960"/>
            <a:ext cx="2404745" cy="2383790"/>
          </a:xfrm>
          <a:prstGeom prst="rect">
            <a:avLst/>
          </a:prstGeom>
        </p:spPr>
      </p:pic>
      <p:pic>
        <p:nvPicPr>
          <p:cNvPr id="20" name="图片 19" descr="card-bg (3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505" y="897255"/>
            <a:ext cx="2979420" cy="506349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8403590" y="1136650"/>
            <a:ext cx="2433955" cy="446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中山大学是伟大的民族英雄、伟大的爱国主义者、中国民主革命的伟大先驱孙中山先生于</a:t>
            </a:r>
            <a:r>
              <a:rPr lang="en-US" altLang="zh-CN" sz="160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1924</a:t>
            </a:r>
            <a:r>
              <a:rPr lang="zh-CN" altLang="en-US" sz="160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年亲手创办，中国共产党早期领导人共同创建的大学，是中国传播马克思主义的重要发源地之一，具有优良革命传统、爱国奋斗精神和卓越品格追求。中山大学起初校名为国立广东大学。孙中山先生逝世后，学校于</a:t>
            </a:r>
            <a:r>
              <a:rPr lang="en-US" altLang="zh-CN" sz="160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1926</a:t>
            </a:r>
            <a:r>
              <a:rPr lang="zh-CN" altLang="en-US" sz="160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年定名为国立中山大学。</a:t>
            </a:r>
            <a:endParaRPr lang="zh-CN" altLang="en-US" sz="1600">
              <a:solidFill>
                <a:schemeClr val="bg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  <a:p>
            <a:endParaRPr lang="zh-CN" altLang="en-US" sz="1600">
              <a:solidFill>
                <a:schemeClr val="bg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</p:txBody>
      </p:sp>
      <p:pic>
        <p:nvPicPr>
          <p:cNvPr id="22" name="图片 21" descr="card-bg (3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890" y="897255"/>
            <a:ext cx="2979420" cy="506349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1424305" y="1195705"/>
            <a:ext cx="2433955" cy="446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对于家教老师：能够提前把自己的简历和讲课视频上传供家长快速了解教学水平。而家教老师也可以通过平台提供的自动检索功能（比如按照时薪、科目、路程等检索）来自行缩检索范围</a:t>
            </a:r>
            <a:endParaRPr lang="zh-CN" altLang="en-US" sz="2000" dirty="0">
              <a:solidFill>
                <a:schemeClr val="bg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</p:txBody>
      </p:sp>
      <p:pic>
        <p:nvPicPr>
          <p:cNvPr id="24" name="图片 23" descr="1 (55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4885" y="554990"/>
            <a:ext cx="773430" cy="773430"/>
          </a:xfrm>
          <a:prstGeom prst="rect">
            <a:avLst/>
          </a:prstGeom>
        </p:spPr>
      </p:pic>
      <p:pic>
        <p:nvPicPr>
          <p:cNvPr id="25" name="图片 24" descr="1 (55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1975" y="422275"/>
            <a:ext cx="773430" cy="773430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4948555" y="1195705"/>
            <a:ext cx="2433955" cy="446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对于家长</a:t>
            </a:r>
            <a:r>
              <a:rPr lang="en-US" altLang="zh-CN" sz="2000" dirty="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/</a:t>
            </a:r>
            <a:r>
              <a:rPr lang="zh-CN" altLang="en-US" sz="2000" dirty="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学生：能够把想要寻求的家教信息上传到平台供家教老师选择。而家长也能通过平台提供的自动检索功能（比如按照时薪、科目、家教经验等检索）来缩减检索范围。</a:t>
            </a:r>
            <a:endParaRPr lang="zh-CN" altLang="en-US" sz="2000" dirty="0">
              <a:solidFill>
                <a:schemeClr val="bg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</p:txBody>
      </p:sp>
      <p:pic>
        <p:nvPicPr>
          <p:cNvPr id="29" name="图片 28" descr="card-bg (3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0540" y="897255"/>
            <a:ext cx="2979420" cy="5063490"/>
          </a:xfrm>
          <a:prstGeom prst="rect">
            <a:avLst/>
          </a:prstGeom>
        </p:spPr>
      </p:pic>
      <p:pic>
        <p:nvPicPr>
          <p:cNvPr id="30" name="图片 29" descr="1 (55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4170" y="422275"/>
            <a:ext cx="773430" cy="77343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8403590" y="1195705"/>
            <a:ext cx="2433955" cy="47650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核心功能：平台还具有推荐功能，可以按照双方的需求，自动推荐的一些适配的选择。家教老师上传有关自己授课的资料，调用</a:t>
            </a:r>
            <a:r>
              <a:rPr lang="en-US" altLang="zh-CN" dirty="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AI</a:t>
            </a:r>
            <a:r>
              <a:rPr lang="zh-CN" altLang="en-US" dirty="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分析得到有关老师授课的特征向量。同时利用学生上传的成绩、需要的科目、性格等，形成有关学生特征的向量。通过匹配的算法</a:t>
            </a:r>
            <a:r>
              <a:rPr lang="zh-CN" altLang="en-US" dirty="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推荐合适的</a:t>
            </a:r>
            <a:r>
              <a:rPr lang="zh-CN" altLang="en-US" dirty="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老师和学生。</a:t>
            </a:r>
            <a:endParaRPr lang="zh-CN" altLang="en-US" dirty="0">
              <a:solidFill>
                <a:schemeClr val="bg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</p:txBody>
      </p:sp>
      <p:pic>
        <p:nvPicPr>
          <p:cNvPr id="2" name="图片 1" descr="1 (89)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548620" y="4915535"/>
            <a:ext cx="1298575" cy="151574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1006475" y="282575"/>
            <a:ext cx="5400675" cy="162750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prstTxWarp prst="textArchUp">
              <a:avLst>
                <a:gd name="adj" fmla="val 7401317"/>
              </a:avLst>
            </a:prstTxWarp>
            <a:noAutofit/>
          </a:bodyPr>
          <a:p>
            <a:pPr algn="ctr"/>
            <a:r>
              <a:rPr lang="zh-CN" altLang="en-US" sz="4400" b="1">
                <a:solidFill>
                  <a:schemeClr val="tx1"/>
                </a:solidFill>
                <a:effectLst/>
              </a:rPr>
              <a:t>解决方案</a:t>
            </a:r>
            <a:endParaRPr lang="zh-CN" altLang="en-US" sz="4400" b="1">
              <a:solidFill>
                <a:schemeClr val="tx1"/>
              </a:solidFill>
              <a:effectLst/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  <p:bldP spid="28" grpId="0"/>
      <p:bldP spid="28" grpId="1"/>
      <p:bldP spid="31" grpId="0"/>
      <p:bldP spid="31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7b0a202020202266696c746572223a202238220a7d0a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alphaModFix amt="23000"/>
          </a:blip>
          <a:stretch>
            <a:fillRect/>
          </a:stretch>
        </p:blipFill>
        <p:spPr>
          <a:xfrm>
            <a:off x="1362075" y="0"/>
            <a:ext cx="14655165" cy="81089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50950" y="1253490"/>
            <a:ext cx="47625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>
                <a:solidFill>
                  <a:schemeClr val="bg1"/>
                </a:solidFill>
                <a:latin typeface="Old English Text MT" panose="03040902040508030806" charset="0"/>
                <a:cs typeface="Old English Text MT" panose="03040902040508030806" charset="0"/>
              </a:rPr>
              <a:t>Chapter 2</a:t>
            </a:r>
            <a:endParaRPr lang="en-US" altLang="zh-CN" sz="8000">
              <a:solidFill>
                <a:schemeClr val="bg1"/>
              </a:solidFill>
              <a:latin typeface="Old English Text MT" panose="03040902040508030806" charset="0"/>
              <a:cs typeface="Old English Text MT" panose="0304090204050803080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50950" y="2698750"/>
            <a:ext cx="5715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 b="1" spc="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创新点</a:t>
            </a:r>
            <a:endParaRPr lang="zh-CN" altLang="en-US" sz="480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62075" y="3634740"/>
            <a:ext cx="4316730" cy="13106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汉仪秀英体简" charset="-122"/>
                <a:sym typeface="+mn-ea"/>
              </a:rPr>
              <a:t>AI</a:t>
            </a:r>
            <a:r>
              <a:rPr lang="zh-CN" altLang="en-US" sz="2000" dirty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汉仪秀英体简" charset="-122"/>
                <a:sym typeface="+mn-ea"/>
              </a:rPr>
              <a:t>智能匹配机制</a:t>
            </a:r>
            <a:endParaRPr lang="zh-CN" altLang="en-US" sz="2000" dirty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汉仪秀英体简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04800" y="6431280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pic>
        <p:nvPicPr>
          <p:cNvPr id="14" name="图形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64677" y="647999"/>
            <a:ext cx="1379322" cy="396956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89585" y="-22860"/>
            <a:ext cx="12350115" cy="6822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7b0a202020202266696c746572223a202238220a7d0a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alphaModFix amt="23000"/>
          </a:blip>
          <a:stretch>
            <a:fillRect/>
          </a:stretch>
        </p:blipFill>
        <p:spPr>
          <a:xfrm>
            <a:off x="489585" y="-621665"/>
            <a:ext cx="13808075" cy="764032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04800" y="6431280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592060" y="121920"/>
            <a:ext cx="6324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atin typeface="思源黑体 CN Heavy" panose="020B0A00000000000000" charset="-122"/>
                <a:ea typeface="思源黑体 CN Heavy" panose="020B0A00000000000000" charset="-122"/>
              </a:rPr>
              <a:t>使用不同维度匹配</a:t>
            </a:r>
            <a:endParaRPr lang="zh-CN" altLang="en-US" sz="4400" dirty="0"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pic>
        <p:nvPicPr>
          <p:cNvPr id="3" name="图片 2" descr="微信图片_2024051011315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35458" t="20556" r="16752" b="30278"/>
          <a:stretch>
            <a:fillRect/>
          </a:stretch>
        </p:blipFill>
        <p:spPr>
          <a:xfrm>
            <a:off x="-701040" y="1743075"/>
            <a:ext cx="5637530" cy="337185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489585" y="4531360"/>
            <a:ext cx="73818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Sun </a:t>
            </a:r>
            <a:r>
              <a:rPr lang="en-US" altLang="zh-CN" sz="3200" dirty="0" err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Yat-sen</a:t>
            </a:r>
            <a:r>
              <a:rPr lang="en-US" altLang="zh-CN" sz="3200" dirty="0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 University</a:t>
            </a:r>
            <a:endParaRPr lang="en-US" altLang="zh-CN" sz="3200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6490" y="1362075"/>
            <a:ext cx="7945206" cy="41338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-391160"/>
            <a:ext cx="12350115" cy="6822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prstTxWarp prst="textArchUp">
              <a:avLst/>
            </a:prstTxWarp>
          </a:bodyPr>
          <a:lstStyle/>
          <a:p>
            <a:pPr algn="ctr"/>
            <a:endParaRPr lang="zh-CN" altLang="en-US"/>
          </a:p>
        </p:txBody>
      </p:sp>
      <p:pic>
        <p:nvPicPr>
          <p:cNvPr id="4" name="图片 3" descr="7b0a202020202266696c746572223a202238220a7d0a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alphaModFix amt="15000"/>
          </a:blip>
          <a:stretch>
            <a:fillRect/>
          </a:stretch>
        </p:blipFill>
        <p:spPr>
          <a:xfrm>
            <a:off x="489585" y="-621665"/>
            <a:ext cx="13808075" cy="764032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04800" y="6431280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1400" spc="140">
                <a:solidFill>
                  <a:schemeClr val="bg1"/>
                </a:solidFill>
                <a:uFillTx/>
                <a:latin typeface="汉仪大白兔 W" panose="00020600040101010101" charset="-122"/>
                <a:ea typeface="汉仪大白兔 W" panose="00020600040101010101" charset="-122"/>
              </a:rPr>
              <a:t>逸仙魔法学院</a:t>
            </a:r>
            <a:endParaRPr lang="zh-CN" altLang="en-US" kern="1400" spc="140">
              <a:solidFill>
                <a:schemeClr val="bg1"/>
              </a:solidFill>
              <a:uFillTx/>
              <a:latin typeface="汉仪大白兔 W" panose="00020600040101010101" charset="-122"/>
              <a:ea typeface="汉仪大白兔 W" panose="00020600040101010101" charset="-122"/>
            </a:endParaRPr>
          </a:p>
        </p:txBody>
      </p:sp>
      <p:pic>
        <p:nvPicPr>
          <p:cNvPr id="3" name="图片 2" descr="1 (31) (1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579245" y="1647190"/>
            <a:ext cx="3465830" cy="3032760"/>
          </a:xfrm>
          <a:prstGeom prst="rect">
            <a:avLst/>
          </a:prstGeom>
        </p:spPr>
      </p:pic>
      <p:graphicFrame>
        <p:nvGraphicFramePr>
          <p:cNvPr id="2" name="图表 1" descr="7b0a202020202263686172745265734964223a20223230343736383134220a7d0a"/>
          <p:cNvGraphicFramePr/>
          <p:nvPr/>
        </p:nvGraphicFramePr>
        <p:xfrm>
          <a:off x="6538595" y="1761253"/>
          <a:ext cx="5811520" cy="37604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588645" y="2233295"/>
            <a:ext cx="5864225" cy="3124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60000"/>
              </a:lnSpc>
            </a:pPr>
            <a:r>
              <a:rPr lang="zh-CN" altLang="en-US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中山大学是伟大的民族英雄、伟大的爱国主义者、中国民主革命的伟大先驱孙中山先生于</a:t>
            </a:r>
            <a:r>
              <a:rPr lang="en-US" altLang="zh-CN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1924</a:t>
            </a:r>
            <a:r>
              <a:rPr lang="zh-CN" altLang="en-US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年亲手创办，中国共产党早期领导人共同创建的大学，是中国传播马克思主义的重要发源地之一，具有优良革命传统、爱国奋斗精神和卓越品格追求。中山大学起初校名为国立广东大学。孙中山先生逝世后，学校于</a:t>
            </a:r>
            <a:r>
              <a:rPr lang="en-US" altLang="zh-CN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1926</a:t>
            </a:r>
            <a:r>
              <a:rPr lang="zh-CN" altLang="en-US" dirty="0"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</a:rPr>
              <a:t>年定名为国立中山大学。</a:t>
            </a:r>
            <a:endParaRPr lang="zh-CN" altLang="en-US" dirty="0"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04800" y="-227168"/>
            <a:ext cx="63246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使用不同维度匹配</a:t>
            </a:r>
            <a:endParaRPr lang="zh-CN" altLang="en-US" sz="4000" dirty="0"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8645" y="1648460"/>
            <a:ext cx="7381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latin typeface="思源黑体 Medium" panose="020B0600000000000000" charset="-122"/>
                <a:ea typeface="思源黑体 Medium" panose="020B0600000000000000" charset="-122"/>
              </a:rPr>
              <a:t>Sun Yat-sen University</a:t>
            </a:r>
            <a:endParaRPr lang="en-US" altLang="zh-CN" sz="2800">
              <a:latin typeface="思源黑体 Medium" panose="020B0600000000000000" charset="-122"/>
              <a:ea typeface="思源黑体 Medium" panose="020B0600000000000000" charset="-122"/>
            </a:endParaRPr>
          </a:p>
        </p:txBody>
      </p:sp>
      <p:pic>
        <p:nvPicPr>
          <p:cNvPr id="13" name="图形 1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82845" y="5321935"/>
            <a:ext cx="2226310" cy="6407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4800" y="432435"/>
            <a:ext cx="7496175" cy="6027794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PICID" val="{9ff8b46b-5cea-4bf0-b9ca-116538aff91f}"/>
</p:tagLst>
</file>

<file path=ppt/tags/tag101.xml><?xml version="1.0" encoding="utf-8"?>
<p:tagLst xmlns:p="http://schemas.openxmlformats.org/presentationml/2006/main">
  <p:tag name="PICID" val="{47a727ee-94a6-4203-9417-fb95b44521af}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DIAGRAM_VIRTUALLY_FRAME" val="{&quot;height&quot;:365.1,&quot;left&quot;:0,&quot;top&quot;:102.45,&quot;width&quot;:987.85}"/>
</p:tagLst>
</file>

<file path=ppt/tags/tag104.xml><?xml version="1.0" encoding="utf-8"?>
<p:tagLst xmlns:p="http://schemas.openxmlformats.org/presentationml/2006/main">
  <p:tag name="KSO_WM_DIAGRAM_VIRTUALLY_FRAME" val="{&quot;height&quot;:365.1,&quot;left&quot;:76.3,&quot;top&quot;:102.45,&quot;width&quot;:579.9}"/>
  <p:tag name="PICID" val="{39b1d5f1-52cf-42d3-a8f4-0d5662402d9a}"/>
</p:tagLst>
</file>

<file path=ppt/tags/tag105.xml><?xml version="1.0" encoding="utf-8"?>
<p:tagLst xmlns:p="http://schemas.openxmlformats.org/presentationml/2006/main">
  <p:tag name="KSO_WM_DIAGRAM_VIRTUALLY_FRAME" val="{&quot;height&quot;:365.1,&quot;left&quot;:76.3,&quot;top&quot;:102.45,&quot;width&quot;:579.9}"/>
  <p:tag name="PICID" val="{565ab468-8939-4a74-8b2d-f863e9cc2b77}"/>
</p:tagLst>
</file>

<file path=ppt/tags/tag106.xml><?xml version="1.0" encoding="utf-8"?>
<p:tagLst xmlns:p="http://schemas.openxmlformats.org/presentationml/2006/main">
  <p:tag name="PICID" val="{1060e029-80b4-4a9f-b378-0b932eb3d208}"/>
</p:tagLst>
</file>

<file path=ppt/tags/tag107.xml><?xml version="1.0" encoding="utf-8"?>
<p:tagLst xmlns:p="http://schemas.openxmlformats.org/presentationml/2006/main">
  <p:tag name="KSO_WM_DIAGRAM_VIRTUALLY_FRAME" val="{&quot;height&quot;:365.1,&quot;left&quot;:0,&quot;top&quot;:102.45,&quot;width&quot;:987.85}"/>
</p:tagLst>
</file>

<file path=ppt/tags/tag108.xml><?xml version="1.0" encoding="utf-8"?>
<p:tagLst xmlns:p="http://schemas.openxmlformats.org/presentationml/2006/main">
  <p:tag name="KSO_WM_DIAGRAM_VIRTUALLY_FRAME" val="{&quot;height&quot;:365.1,&quot;left&quot;:0,&quot;top&quot;:102.45,&quot;width&quot;:987.85}"/>
</p:tagLst>
</file>

<file path=ppt/tags/tag109.xml><?xml version="1.0" encoding="utf-8"?>
<p:tagLst xmlns:p="http://schemas.openxmlformats.org/presentationml/2006/main">
  <p:tag name="KSO_WM_DIAGRAM_VIRTUALLY_FRAME" val="{&quot;height&quot;:365.1,&quot;left&quot;:0,&quot;top&quot;:102.45,&quot;width&quot;:987.85}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DIAGRAM_VIRTUALLY_FRAME" val="{&quot;height&quot;:365.1,&quot;left&quot;:0,&quot;top&quot;:102.45,&quot;width&quot;:987.85}"/>
</p:tagLst>
</file>

<file path=ppt/tags/tag111.xml><?xml version="1.0" encoding="utf-8"?>
<p:tagLst xmlns:p="http://schemas.openxmlformats.org/presentationml/2006/main">
  <p:tag name="KSO_WM_DIAGRAM_VIRTUALLY_FRAME" val="{&quot;height&quot;:365.1,&quot;left&quot;:0,&quot;top&quot;:102.45,&quot;width&quot;:987.85}"/>
</p:tagLst>
</file>

<file path=ppt/tags/tag112.xml><?xml version="1.0" encoding="utf-8"?>
<p:tagLst xmlns:p="http://schemas.openxmlformats.org/presentationml/2006/main">
  <p:tag name="KSO_WM_DIAGRAM_VIRTUALLY_FRAME" val="{&quot;height&quot;:365.1,&quot;left&quot;:0,&quot;top&quot;:102.45,&quot;width&quot;:987.85}"/>
</p:tagLst>
</file>

<file path=ppt/tags/tag113.xml><?xml version="1.0" encoding="utf-8"?>
<p:tagLst xmlns:p="http://schemas.openxmlformats.org/presentationml/2006/main">
  <p:tag name="KSO_WM_DIAGRAM_VIRTUALLY_FRAME" val="{&quot;height&quot;:365.1,&quot;left&quot;:0,&quot;top&quot;:102.45,&quot;width&quot;:987.85}"/>
</p:tagLst>
</file>

<file path=ppt/tags/tag114.xml><?xml version="1.0" encoding="utf-8"?>
<p:tagLst xmlns:p="http://schemas.openxmlformats.org/presentationml/2006/main">
  <p:tag name="KSO_WM_DIAGRAM_VIRTUALLY_FRAME" val="{&quot;height&quot;:365.1,&quot;left&quot;:0,&quot;top&quot;:102.45,&quot;width&quot;:987.85}"/>
</p:tagLst>
</file>

<file path=ppt/tags/tag115.xml><?xml version="1.0" encoding="utf-8"?>
<p:tagLst xmlns:p="http://schemas.openxmlformats.org/presentationml/2006/main">
  <p:tag name="KSO_WM_DIAGRAM_VIRTUALLY_FRAME" val="{&quot;height&quot;:365.1,&quot;left&quot;:0,&quot;top&quot;:102.45,&quot;width&quot;:987.85}"/>
</p:tagLst>
</file>

<file path=ppt/tags/tag116.xml><?xml version="1.0" encoding="utf-8"?>
<p:tagLst xmlns:p="http://schemas.openxmlformats.org/presentationml/2006/main">
  <p:tag name="PICID" val="{7fec64b1-86ad-48ba-801a-17d4ffa211ab}"/>
</p:tagLst>
</file>

<file path=ppt/tags/tag117.xml><?xml version="1.0" encoding="utf-8"?>
<p:tagLst xmlns:p="http://schemas.openxmlformats.org/presentationml/2006/main">
  <p:tag name="KSO_WM_SLIDE_ID" val="diagram20227933_4"/>
  <p:tag name="KSO_WM_TEMPLATE_SUBCATEGORY" val="0"/>
  <p:tag name="KSO_WM_TEMPLATE_MASTER_TYPE" val="1"/>
  <p:tag name="KSO_WM_TEMPLATE_COLOR_TYPE" val="0"/>
  <p:tag name="KSO_WM_SLIDE_INDEX" val="4"/>
  <p:tag name="KSO_WM_TAG_VERSION" val="1.0"/>
  <p:tag name="KSO_WM_BEAUTIFY_FLAG" val="#wm#"/>
  <p:tag name="KSO_WM_TEMPLATE_CATEGORY" val="diagram"/>
  <p:tag name="KSO_WM_TEMPLATE_INDEX" val="20227933"/>
  <p:tag name="KSO_WM_SLIDE_TYPE" val="text"/>
  <p:tag name="KSO_WM_SLIDE_SUBTYPE" val="diag"/>
  <p:tag name="KSO_WM_SLIDE_ITEM_CNT" val="4"/>
  <p:tag name="KSO_WM_SLIDE_SIZE" val="574.95*342.9"/>
  <p:tag name="KSO_WM_SLIDE_POSITION" val="192.55*124.2"/>
  <p:tag name="KSO_WM_DIAGRAM_GROUP_CODE" val="l1-1"/>
  <p:tag name="KSO_WM_SLIDE_DIAGTYPE" val="l"/>
  <p:tag name="KSO_WM_SLIDE_LAYOUT" val="a_l"/>
  <p:tag name="KSO_WM_SLIDE_LAYOUT_CNT" val="1_1"/>
</p:tagLst>
</file>

<file path=ppt/tags/tag118.xml><?xml version="1.0" encoding="utf-8"?>
<p:tagLst xmlns:p="http://schemas.openxmlformats.org/presentationml/2006/main">
  <p:tag name="PICID" val="{8cf27aaf-8e84-4a6b-9fb6-8f00482104d5}"/>
</p:tagLst>
</file>

<file path=ppt/tags/tag11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RESOURCE_RECORD_KEY" val="{&quot;65&quot;:[20205081],&quot;70&quot;:[3327611]}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PICID" val="{7fec64b1-86ad-48ba-801a-17d4ffa211ab}"/>
</p:tagLst>
</file>

<file path=ppt/tags/tag12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RESOURCE_RECORD_KEY" val="{&quot;65&quot;:[20205081],&quot;70&quot;:[3327611]}"/>
</p:tagLst>
</file>

<file path=ppt/tags/tag122.xml><?xml version="1.0" encoding="utf-8"?>
<p:tagLst xmlns:p="http://schemas.openxmlformats.org/presentationml/2006/main">
  <p:tag name="PICID" val="{9ff8b46b-5cea-4bf0-b9ca-116538aff91f}"/>
</p:tagLst>
</file>

<file path=ppt/tags/tag123.xml><?xml version="1.0" encoding="utf-8"?>
<p:tagLst xmlns:p="http://schemas.openxmlformats.org/presentationml/2006/main">
  <p:tag name="PICID" val="{47a727ee-94a6-4203-9417-fb95b44521af}"/>
</p:tagLst>
</file>

<file path=ppt/tags/tag12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PICID" val="{9ff8b46b-5cea-4bf0-b9ca-116538aff91f}"/>
</p:tagLst>
</file>

<file path=ppt/tags/tag5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PICID" val="{47a727ee-94a6-4203-9417-fb95b44521af}"/>
</p:tagLst>
</file>

<file path=ppt/tags/tag6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3&quot;:[19950693,4685212,19951196],&quot;65&quot;:[20205081]}"/>
</p:tagLst>
</file>

<file path=ppt/tags/tag62.xml><?xml version="1.0" encoding="utf-8"?>
<p:tagLst xmlns:p="http://schemas.openxmlformats.org/presentationml/2006/main">
  <p:tag name="PICID" val="{9ff8b46b-5cea-4bf0-b9ca-116538aff91f}"/>
</p:tagLst>
</file>

<file path=ppt/tags/tag63.xml><?xml version="1.0" encoding="utf-8"?>
<p:tagLst xmlns:p="http://schemas.openxmlformats.org/presentationml/2006/main">
  <p:tag name="PICID" val="{47a727ee-94a6-4203-9417-fb95b44521af}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p="http://schemas.openxmlformats.org/presentationml/2006/main">
  <p:tag name="PICID" val="{7fec64b1-86ad-48ba-801a-17d4ffa211ab}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RESOURCE_RECORD_KEY" val="{&quot;65&quot;:[20205081],&quot;70&quot;:[3327611]}"/>
</p:tagLst>
</file>

<file path=ppt/tags/tag68.xml><?xml version="1.0" encoding="utf-8"?>
<p:tagLst xmlns:p="http://schemas.openxmlformats.org/presentationml/2006/main">
  <p:tag name="PICID" val="{dcd67d6d-671a-4c5c-b266-40e8045765d4}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3&quot;:[19950693,20481828,20419712,20419701,20419716],&quot;65&quot;:[20205081]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PICID" val="{9ff8b46b-5cea-4bf0-b9ca-116538aff91f}"/>
</p:tagLst>
</file>

<file path=ppt/tags/tag71.xml><?xml version="1.0" encoding="utf-8"?>
<p:tagLst xmlns:p="http://schemas.openxmlformats.org/presentationml/2006/main">
  <p:tag name="PICID" val="{47a727ee-94a6-4203-9417-fb95b44521af}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PICID" val="{9ff8b46b-5cea-4bf0-b9ca-116538aff91f}"/>
</p:tagLst>
</file>

<file path=ppt/tags/tag74.xml><?xml version="1.0" encoding="utf-8"?>
<p:tagLst xmlns:p="http://schemas.openxmlformats.org/presentationml/2006/main">
  <p:tag name="PICID" val="{b88d16f7-9b45-468d-a38c-c701e41b8782}"/>
</p:tagLst>
</file>

<file path=ppt/tags/tag7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3&quot;:[19950693],&quot;65&quot;:[20205081]}"/>
</p:tagLst>
</file>

<file path=ppt/tags/tag76.xml><?xml version="1.0" encoding="utf-8"?>
<p:tagLst xmlns:p="http://schemas.openxmlformats.org/presentationml/2006/main">
  <p:tag name="PICID" val="{9ff8b46b-5cea-4bf0-b9ca-116538aff91f}"/>
</p:tagLst>
</file>

<file path=ppt/tags/tag77.xml><?xml version="1.0" encoding="utf-8"?>
<p:tagLst xmlns:p="http://schemas.openxmlformats.org/presentationml/2006/main">
  <p:tag name="PICID" val="{7fec64b1-86ad-48ba-801a-17d4ffa211ab}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PICID" val="{9ff8b46b-5cea-4bf0-b9ca-116538aff91f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PICID" val="{47a727ee-94a6-4203-9417-fb95b44521af}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PICID" val="{1321c27c-b565-417e-adb3-33300553280f}"/>
</p:tagLst>
</file>

<file path=ppt/tags/tag83.xml><?xml version="1.0" encoding="utf-8"?>
<p:tagLst xmlns:p="http://schemas.openxmlformats.org/presentationml/2006/main">
  <p:tag name="PICID" val="{47a727ee-94a6-4203-9417-fb95b44521af}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DIAGRAM_VIRTUALLY_FRAME" val="{&quot;height&quot;:1948,&quot;left&quot;:-77.35,&quot;top&quot;:-893.05,&quot;width&quot;:1199.8}"/>
</p:tagLst>
</file>

<file path=ppt/tags/tag91.xml><?xml version="1.0" encoding="utf-8"?>
<p:tagLst xmlns:p="http://schemas.openxmlformats.org/presentationml/2006/main">
  <p:tag name="KSO_WM_DIAGRAM_VIRTUALLY_FRAME" val="{&quot;height&quot;:1948,&quot;left&quot;:-77.35,&quot;top&quot;:-893.05,&quot;width&quot;:1199.8}"/>
</p:tagLst>
</file>

<file path=ppt/tags/tag92.xml><?xml version="1.0" encoding="utf-8"?>
<p:tagLst xmlns:p="http://schemas.openxmlformats.org/presentationml/2006/main">
  <p:tag name="KSO_WM_DIAGRAM_VIRTUALLY_FRAME" val="{&quot;height&quot;:1948,&quot;left&quot;:-77.35,&quot;top&quot;:-893.05,&quot;width&quot;:1199.8}"/>
</p:tagLst>
</file>

<file path=ppt/tags/tag93.xml><?xml version="1.0" encoding="utf-8"?>
<p:tagLst xmlns:p="http://schemas.openxmlformats.org/presentationml/2006/main">
  <p:tag name="KSO_WM_DIAGRAM_VIRTUALLY_FRAME" val="{&quot;height&quot;:1948,&quot;left&quot;:-77.35,&quot;top&quot;:-893.05,&quot;width&quot;:1199.8}"/>
</p:tagLst>
</file>

<file path=ppt/tags/tag94.xml><?xml version="1.0" encoding="utf-8"?>
<p:tagLst xmlns:p="http://schemas.openxmlformats.org/presentationml/2006/main">
  <p:tag name="KSO_WM_DIAGRAM_VIRTUALLY_FRAME" val="{&quot;height&quot;:1948,&quot;left&quot;:-77.35,&quot;top&quot;:-893.05,&quot;width&quot;:1199.8}"/>
</p:tagLst>
</file>

<file path=ppt/tags/tag95.xml><?xml version="1.0" encoding="utf-8"?>
<p:tagLst xmlns:p="http://schemas.openxmlformats.org/presentationml/2006/main">
  <p:tag name="KSO_WM_DIAGRAM_VIRTUALLY_FRAME" val="{&quot;height&quot;:1948,&quot;left&quot;:-77.35,&quot;top&quot;:-893.05,&quot;width&quot;:1199.8}"/>
</p:tagLst>
</file>

<file path=ppt/tags/tag96.xml><?xml version="1.0" encoding="utf-8"?>
<p:tagLst xmlns:p="http://schemas.openxmlformats.org/presentationml/2006/main">
  <p:tag name="KSO_WM_DIAGRAM_VIRTUALLY_FRAME" val="{&quot;height&quot;:1948,&quot;left&quot;:-77.35,&quot;top&quot;:-893.05,&quot;width&quot;:1199.8}"/>
</p:tagLst>
</file>

<file path=ppt/tags/tag97.xml><?xml version="1.0" encoding="utf-8"?>
<p:tagLst xmlns:p="http://schemas.openxmlformats.org/presentationml/2006/main">
  <p:tag name="KSO_WM_DIAGRAM_VIRTUALLY_FRAME" val="{&quot;height&quot;:1948,&quot;left&quot;:-77.35,&quot;top&quot;:-893.05,&quot;width&quot;:1199.8}"/>
</p:tagLst>
</file>

<file path=ppt/tags/tag98.xml><?xml version="1.0" encoding="utf-8"?>
<p:tagLst xmlns:p="http://schemas.openxmlformats.org/presentationml/2006/main">
  <p:tag name="PICID" val="{7fec64b1-86ad-48ba-801a-17d4ffa211ab}"/>
</p:tagLst>
</file>

<file path=ppt/tags/tag99.xml><?xml version="1.0" encoding="utf-8"?>
<p:tagLst xmlns:p="http://schemas.openxmlformats.org/presentationml/2006/main">
  <p:tag name="KSO_WM_BEAUTIFY_FLAG" val="#wm#"/>
  <p:tag name="KSO_WM_TEMPLATE_CATEGORY" val="diagram"/>
  <p:tag name="KSO_WM_TEMPLATE_INDEX" val="20227933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1974</Words>
  <Application>WPS 演示</Application>
  <PresentationFormat>宽屏</PresentationFormat>
  <Paragraphs>161</Paragraphs>
  <Slides>22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9" baseType="lpstr">
      <vt:lpstr>Arial</vt:lpstr>
      <vt:lpstr>宋体</vt:lpstr>
      <vt:lpstr>Wingdings</vt:lpstr>
      <vt:lpstr>思源宋体 CN Heavy</vt:lpstr>
      <vt:lpstr>Old English Text MT</vt:lpstr>
      <vt:lpstr>微软雅黑</vt:lpstr>
      <vt:lpstr>汉仪大白兔 W</vt:lpstr>
      <vt:lpstr>思源黑体 Regular</vt:lpstr>
      <vt:lpstr>汉仪秀英体简</vt:lpstr>
      <vt:lpstr>思源黑体 Medium</vt:lpstr>
      <vt:lpstr>黑体</vt:lpstr>
      <vt:lpstr>思源黑体 CN Bold</vt:lpstr>
      <vt:lpstr>Wingdings</vt:lpstr>
      <vt:lpstr>思源黑体 CN Heavy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用户注册</vt:lpstr>
      <vt:lpstr>用户登录</vt:lpstr>
      <vt:lpstr>学生信息完善</vt:lpstr>
      <vt:lpstr>教师信息完善</vt:lpstr>
      <vt:lpstr>查找匹配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周宏杰</cp:lastModifiedBy>
  <cp:revision>190</cp:revision>
  <dcterms:created xsi:type="dcterms:W3CDTF">1900-01-01T00:00:00Z</dcterms:created>
  <dcterms:modified xsi:type="dcterms:W3CDTF">2025-05-08T13:54:15Z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2052-12.1.0.18912</vt:lpwstr>
  </property>
  <property fmtid="{D5CDD505-2E9C-101B-9397-08002B2CF9AE}" pid="3" name="ICV">
    <vt:lpwstr>160E90CE6C024E5BBACC367329AD0CDA_12</vt:lpwstr>
  </property>
</Properties>
</file>